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0" r:id="rId2"/>
    <p:sldId id="503" r:id="rId3"/>
    <p:sldId id="302" r:id="rId4"/>
    <p:sldId id="646" r:id="rId5"/>
    <p:sldId id="649" r:id="rId6"/>
    <p:sldId id="647" r:id="rId7"/>
    <p:sldId id="648" r:id="rId8"/>
    <p:sldId id="650" r:id="rId9"/>
    <p:sldId id="590" r:id="rId10"/>
    <p:sldId id="661" r:id="rId11"/>
    <p:sldId id="652" r:id="rId12"/>
    <p:sldId id="663" r:id="rId13"/>
    <p:sldId id="653" r:id="rId14"/>
    <p:sldId id="664" r:id="rId15"/>
    <p:sldId id="654" r:id="rId16"/>
    <p:sldId id="665" r:id="rId17"/>
    <p:sldId id="655" r:id="rId18"/>
    <p:sldId id="667" r:id="rId19"/>
    <p:sldId id="656" r:id="rId20"/>
    <p:sldId id="668" r:id="rId21"/>
    <p:sldId id="666" r:id="rId22"/>
    <p:sldId id="657" r:id="rId23"/>
    <p:sldId id="584" r:id="rId24"/>
    <p:sldId id="651" r:id="rId25"/>
    <p:sldId id="662" r:id="rId26"/>
    <p:sldId id="674" r:id="rId27"/>
    <p:sldId id="669" r:id="rId28"/>
    <p:sldId id="675" r:id="rId29"/>
    <p:sldId id="670" r:id="rId30"/>
    <p:sldId id="671" r:id="rId31"/>
    <p:sldId id="672" r:id="rId32"/>
    <p:sldId id="673" r:id="rId33"/>
    <p:sldId id="505" r:id="rId34"/>
    <p:sldId id="510" r:id="rId35"/>
    <p:sldId id="511" r:id="rId36"/>
    <p:sldId id="519" r:id="rId37"/>
    <p:sldId id="645" r:id="rId38"/>
    <p:sldId id="479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314456-4B4C-4B36-9219-980102937F6D}">
          <p14:sldIdLst>
            <p14:sldId id="300"/>
            <p14:sldId id="503"/>
            <p14:sldId id="302"/>
            <p14:sldId id="646"/>
            <p14:sldId id="649"/>
            <p14:sldId id="647"/>
            <p14:sldId id="648"/>
            <p14:sldId id="650"/>
            <p14:sldId id="590"/>
            <p14:sldId id="661"/>
            <p14:sldId id="652"/>
            <p14:sldId id="663"/>
            <p14:sldId id="653"/>
            <p14:sldId id="664"/>
            <p14:sldId id="654"/>
            <p14:sldId id="665"/>
            <p14:sldId id="655"/>
            <p14:sldId id="667"/>
            <p14:sldId id="656"/>
            <p14:sldId id="668"/>
            <p14:sldId id="666"/>
            <p14:sldId id="657"/>
            <p14:sldId id="584"/>
            <p14:sldId id="651"/>
            <p14:sldId id="662"/>
            <p14:sldId id="674"/>
            <p14:sldId id="669"/>
            <p14:sldId id="675"/>
            <p14:sldId id="670"/>
            <p14:sldId id="671"/>
            <p14:sldId id="672"/>
            <p14:sldId id="673"/>
            <p14:sldId id="505"/>
            <p14:sldId id="510"/>
            <p14:sldId id="511"/>
            <p14:sldId id="519"/>
            <p14:sldId id="645"/>
            <p14:sldId id="479"/>
          </p14:sldIdLst>
        </p14:section>
        <p14:section name="доп слайды" id="{0A5E0976-12A8-4C90-BC88-E7445F4ED58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гдальский Денис Игоревич" initials="МДИ" lastIdx="6" clrIdx="0">
    <p:extLst>
      <p:ext uri="{19B8F6BF-5375-455C-9EA6-DF929625EA0E}">
        <p15:presenceInfo xmlns:p15="http://schemas.microsoft.com/office/powerpoint/2012/main" userId="S-1-5-21-4226584364-21557989-1436132917-164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1F2"/>
    <a:srgbClr val="176BBD"/>
    <a:srgbClr val="49198B"/>
    <a:srgbClr val="2A3393"/>
    <a:srgbClr val="62C7F1"/>
    <a:srgbClr val="E3EAF6"/>
    <a:srgbClr val="2C2D8F"/>
    <a:srgbClr val="668CCF"/>
    <a:srgbClr val="ED7D31"/>
    <a:srgbClr val="789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408" autoAdjust="0"/>
  </p:normalViewPr>
  <p:slideViewPr>
    <p:cSldViewPr snapToGrid="0">
      <p:cViewPr varScale="1">
        <p:scale>
          <a:sx n="62" d="100"/>
          <a:sy n="62" d="100"/>
        </p:scale>
        <p:origin x="72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6728E-7B58-4258-ACF1-6AFD9B644731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96344-AB4E-4E43-8796-67C97B8F4B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20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624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520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843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358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672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02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559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328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717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15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389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059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128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692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555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338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442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2300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0785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182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01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936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8300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540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0843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520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7424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5726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365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840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73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28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932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73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20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1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76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11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56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8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87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5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54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57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71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72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7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01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93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3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3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jpg"/><Relationship Id="rId4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3.png"/><Relationship Id="rId7" Type="http://schemas.openxmlformats.org/officeDocument/2006/relationships/image" Target="../media/image106.jpeg"/><Relationship Id="rId12" Type="http://schemas.openxmlformats.org/officeDocument/2006/relationships/hyperlink" Target="https://shop.prosv.ru/fizika--tetrad-trenazhyor--9-klass10288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jpeg"/><Relationship Id="rId11" Type="http://schemas.openxmlformats.org/officeDocument/2006/relationships/hyperlink" Target="https://shop.prosv.ru/ya-sdam-oge--fizika--mexanicheskie-yavleniya--teplovye-yavleniya--elektromagnitnye-yavleniya--tipovye-zadaniya2396" TargetMode="External"/><Relationship Id="rId5" Type="http://schemas.openxmlformats.org/officeDocument/2006/relationships/image" Target="../media/image104.jpeg"/><Relationship Id="rId10" Type="http://schemas.openxmlformats.org/officeDocument/2006/relationships/hyperlink" Target="https://shop.prosv.ru/oge-2019-fizika-25-luchshix-variantov2923" TargetMode="External"/><Relationship Id="rId4" Type="http://schemas.openxmlformats.org/officeDocument/2006/relationships/image" Target="../media/image103.jpeg"/><Relationship Id="rId9" Type="http://schemas.openxmlformats.org/officeDocument/2006/relationships/hyperlink" Target="https://shop.prosv.ru/v-pomoshh-vypuskniku--oge--fizika--spravochnik-s-kommentariyami-vedushhix-ekspertov3235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2.png"/><Relationship Id="rId4" Type="http://schemas.openxmlformats.org/officeDocument/2006/relationships/hyperlink" Target="https://cifra.school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Olitvinov@prosv.ru" TargetMode="External"/><Relationship Id="rId4" Type="http://schemas.openxmlformats.org/officeDocument/2006/relationships/hyperlink" Target="https://www.prosv.ru/webinars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hyperlink" Target="mailto:prosv@prosv.ru" TargetMode="External"/><Relationship Id="rId7" Type="http://schemas.openxmlformats.org/officeDocument/2006/relationships/image" Target="../media/image13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jpeg"/><Relationship Id="rId5" Type="http://schemas.openxmlformats.org/officeDocument/2006/relationships/hyperlink" Target="http://www.spheres.ru/" TargetMode="External"/><Relationship Id="rId4" Type="http://schemas.openxmlformats.org/officeDocument/2006/relationships/hyperlink" Target="http://www.prosv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pic>
        <p:nvPicPr>
          <p:cNvPr id="6" name="Рисунок 5" descr="000356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1" b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63DCCC5-C5C7-4939-A893-4A4DB73304DC}"/>
              </a:ext>
            </a:extLst>
          </p:cNvPr>
          <p:cNvSpPr/>
          <p:nvPr/>
        </p:nvSpPr>
        <p:spPr>
          <a:xfrm rot="10800000">
            <a:off x="0" y="-24087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735" y="1739281"/>
            <a:ext cx="10252617" cy="1169551"/>
          </a:xfrm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«Решаем задания ОГЭ вместе! Задачи по механике»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2050" y="4543865"/>
            <a:ext cx="7112286" cy="923330"/>
          </a:xfr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Ведущий методист по физике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Центра методической поддержки педагогов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Литвинов Олег Андреевич</a:t>
            </a: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5B8FA12-8F11-450D-B1D4-14C77A453207}"/>
              </a:ext>
            </a:extLst>
          </p:cNvPr>
          <p:cNvGrpSpPr/>
          <p:nvPr/>
        </p:nvGrpSpPr>
        <p:grpSpPr>
          <a:xfrm>
            <a:off x="9480931" y="5602514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5972139"/>
            <a:ext cx="81449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 права защищены.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Никакая часть презентации не может быть воспроизведена в какой бы то ни было форме и какими бы то ни было средствами, включая размещение в сети Интернет и в корпоративных сетях, а также запись в память ЭВМ, для частного или публичного использования, без письменного разрешения владельца авторских прав.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2020</a:t>
            </a:r>
          </a:p>
        </p:txBody>
      </p:sp>
    </p:spTree>
    <p:extLst>
      <p:ext uri="{BB962C8B-B14F-4D97-AF65-F5344CB8AC3E}">
        <p14:creationId xmlns:p14="http://schemas.microsoft.com/office/powerpoint/2010/main" val="200106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140677" y="205887"/>
            <a:ext cx="2090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ЗАДАНИЕ № 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B622D7-BBC7-4D01-8BBC-D6E0AFB6C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26" y="729107"/>
            <a:ext cx="7251862" cy="2998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EB6693-8EBF-41C2-93A4-3A135653A251}"/>
              </a:ext>
            </a:extLst>
          </p:cNvPr>
          <p:cNvSpPr txBox="1"/>
          <p:nvPr/>
        </p:nvSpPr>
        <p:spPr>
          <a:xfrm>
            <a:off x="9151957" y="575981"/>
            <a:ext cx="1495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86D6DF-B09F-477D-87F5-6999C814D943}"/>
              </a:ext>
            </a:extLst>
          </p:cNvPr>
          <p:cNvSpPr txBox="1"/>
          <p:nvPr/>
        </p:nvSpPr>
        <p:spPr>
          <a:xfrm>
            <a:off x="7916667" y="1037646"/>
            <a:ext cx="379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Сравним между собой плотности шара 1 и шара 3.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F0D35-2AED-4061-A096-F026AC0140C5}"/>
              </a:ext>
            </a:extLst>
          </p:cNvPr>
          <p:cNvSpPr txBox="1"/>
          <p:nvPr/>
        </p:nvSpPr>
        <p:spPr>
          <a:xfrm>
            <a:off x="7916667" y="1828180"/>
            <a:ext cx="379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знаем, что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V</a:t>
            </a:r>
            <a:r>
              <a:rPr lang="en-US" sz="20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рисунка видно, что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m</a:t>
            </a:r>
            <a:r>
              <a:rPr lang="en-US" sz="20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1F45C-F63F-4303-B86D-3D8C765A6C14}"/>
              </a:ext>
            </a:extLst>
          </p:cNvPr>
          <p:cNvSpPr txBox="1"/>
          <p:nvPr/>
        </p:nvSpPr>
        <p:spPr>
          <a:xfrm>
            <a:off x="7916667" y="2618714"/>
            <a:ext cx="379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Воспользуемся формулой для расчёта плотности тела: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1BE216-09B4-4A62-A6C3-BA043CC4CA4A}"/>
                  </a:ext>
                </a:extLst>
              </p:cNvPr>
              <p:cNvSpPr txBox="1"/>
              <p:nvPr/>
            </p:nvSpPr>
            <p:spPr>
              <a:xfrm>
                <a:off x="9151957" y="3326600"/>
                <a:ext cx="815223" cy="527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1BE216-09B4-4A62-A6C3-BA043CC4C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957" y="3326600"/>
                <a:ext cx="815223" cy="527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C5E9D56-41BA-4855-A365-8E4E9D6B16A0}"/>
              </a:ext>
            </a:extLst>
          </p:cNvPr>
          <p:cNvSpPr txBox="1"/>
          <p:nvPr/>
        </p:nvSpPr>
        <p:spPr>
          <a:xfrm>
            <a:off x="464457" y="3881362"/>
            <a:ext cx="11417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формулы видим, что если объём тел одинаковый, то плотность будет больше у того тела, у которого больше масса. Следовательно,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0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l-G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0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сравним между собой плотности шара 1 и шара 2.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знаем, что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&lt; V</a:t>
            </a:r>
            <a:r>
              <a:rPr lang="en-US" sz="20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из рисунка видим, что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m</a:t>
            </a:r>
            <a:r>
              <a:rPr lang="en-US" sz="20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формулы для расчёта плотности тела делаем вывод: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масса тел одинакова, то плотность будет больше у того тела, у которого объём меньше.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ru-RU" sz="20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 ρ</a:t>
            </a:r>
            <a:r>
              <a:rPr lang="en-US" sz="20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Сравним между собой плотности всех шаров и получим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ru-RU" sz="20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l-G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0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l-G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0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217CC3-8BFF-471C-9B32-6690F7ECCFB9}"/>
              </a:ext>
            </a:extLst>
          </p:cNvPr>
          <p:cNvSpPr/>
          <p:nvPr/>
        </p:nvSpPr>
        <p:spPr>
          <a:xfrm>
            <a:off x="282526" y="6463602"/>
            <a:ext cx="108195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  Демонстрационный вариант контрольных измерительных материалов основного государственного экзамена 2020 года  по ФИЗИКЕ </a:t>
            </a:r>
          </a:p>
        </p:txBody>
      </p:sp>
    </p:spTree>
    <p:extLst>
      <p:ext uri="{BB962C8B-B14F-4D97-AF65-F5344CB8AC3E}">
        <p14:creationId xmlns:p14="http://schemas.microsoft.com/office/powerpoint/2010/main" val="74364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140677" y="205887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ЗАДАНИЕ № 2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D94A32-E66D-402D-95EF-F25DDEA4E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64" y="729107"/>
            <a:ext cx="9223067" cy="69173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3CCA5B-489E-4BA0-B236-FEBBBBAAEC24}"/>
              </a:ext>
            </a:extLst>
          </p:cNvPr>
          <p:cNvSpPr/>
          <p:nvPr/>
        </p:nvSpPr>
        <p:spPr>
          <a:xfrm>
            <a:off x="282526" y="6463602"/>
            <a:ext cx="108195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 ОГЭ-2019. Физика. 25 лучших вариантов </a:t>
            </a:r>
            <a:r>
              <a:rPr lang="ru-RU" sz="1050" dirty="0" err="1"/>
              <a:t>Лужанская</a:t>
            </a:r>
            <a:r>
              <a:rPr lang="ru-RU" sz="1050" dirty="0"/>
              <a:t> К. Р., Щербина А. В., Просвещение, 2019  </a:t>
            </a:r>
          </a:p>
        </p:txBody>
      </p:sp>
    </p:spTree>
    <p:extLst>
      <p:ext uri="{BB962C8B-B14F-4D97-AF65-F5344CB8AC3E}">
        <p14:creationId xmlns:p14="http://schemas.microsoft.com/office/powerpoint/2010/main" val="462219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140677" y="205887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ЗАДАНИЕ № 2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D94A32-E66D-402D-95EF-F25DDEA4E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64" y="729107"/>
            <a:ext cx="9223067" cy="6917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92DB5-AA94-4B14-902A-19B648D7CC50}"/>
              </a:ext>
            </a:extLst>
          </p:cNvPr>
          <p:cNvSpPr txBox="1"/>
          <p:nvPr/>
        </p:nvSpPr>
        <p:spPr>
          <a:xfrm>
            <a:off x="491349" y="1482392"/>
            <a:ext cx="1495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4D0A3CD-57BE-4662-88F1-C501CAAB1A1D}"/>
              </a:ext>
            </a:extLst>
          </p:cNvPr>
          <p:cNvSpPr/>
          <p:nvPr/>
        </p:nvSpPr>
        <p:spPr>
          <a:xfrm>
            <a:off x="282526" y="6463602"/>
            <a:ext cx="108195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 ОГЭ-2019. Физика. 25 лучших вариантов </a:t>
            </a:r>
            <a:r>
              <a:rPr lang="ru-RU" sz="1050" dirty="0" err="1"/>
              <a:t>Лужанская</a:t>
            </a:r>
            <a:r>
              <a:rPr lang="ru-RU" sz="1050" dirty="0"/>
              <a:t> К. Р., Щербина А. В., Просвещение, 2019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1FBB57-E81B-4252-AF88-D94E00F38FFF}"/>
              </a:ext>
            </a:extLst>
          </p:cNvPr>
          <p:cNvSpPr txBox="1"/>
          <p:nvPr/>
        </p:nvSpPr>
        <p:spPr>
          <a:xfrm>
            <a:off x="491349" y="1927050"/>
            <a:ext cx="10767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 от чего зависит выталкивающая сила, действующая на погруженное в жидкость тело.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воспользуемся формулой: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1863AE-DD74-448C-A0A5-FB20F1B02091}"/>
                  </a:ext>
                </a:extLst>
              </p:cNvPr>
              <p:cNvSpPr txBox="1"/>
              <p:nvPr/>
            </p:nvSpPr>
            <p:spPr>
              <a:xfrm>
                <a:off x="5102355" y="2634936"/>
                <a:ext cx="1545808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Арх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1863AE-DD74-448C-A0A5-FB20F1B02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55" y="2634936"/>
                <a:ext cx="1545808" cy="335285"/>
              </a:xfrm>
              <a:prstGeom prst="rect">
                <a:avLst/>
              </a:prstGeom>
              <a:blipFill>
                <a:blip r:embed="rId5"/>
                <a:stretch>
                  <a:fillRect l="-3150" b="-2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D4B71F3-CF14-4106-9414-E3F394801B82}"/>
              </a:ext>
            </a:extLst>
          </p:cNvPr>
          <p:cNvSpPr txBox="1"/>
          <p:nvPr/>
        </p:nvSpPr>
        <p:spPr>
          <a:xfrm>
            <a:off x="491349" y="3079594"/>
            <a:ext cx="65282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видим из формулы, выталкивающая сила зависит от: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плотности жидкости, в которую погружено тело;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объёма тела (части тела), погруженного в жидкость.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09E500-C8D5-4761-A2E3-5E3D52BF2442}"/>
              </a:ext>
            </a:extLst>
          </p:cNvPr>
          <p:cNvSpPr txBox="1"/>
          <p:nvPr/>
        </p:nvSpPr>
        <p:spPr>
          <a:xfrm>
            <a:off x="386937" y="4112239"/>
            <a:ext cx="10610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случае сказано, что объём тел одинаковый и оба тела погружены в воду.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вывод, что если два тела имеют одинаковый объём и плотность жидкости одинакова, то на них действует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одинаковая выталкивающая сила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1F0A81-6508-42E9-9B77-386046947FAE}"/>
              </a:ext>
            </a:extLst>
          </p:cNvPr>
          <p:cNvSpPr txBox="1"/>
          <p:nvPr/>
        </p:nvSpPr>
        <p:spPr>
          <a:xfrm>
            <a:off x="386937" y="5144884"/>
            <a:ext cx="345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93EDB4-880E-4BF7-A604-F88517D023BE}"/>
              </a:ext>
            </a:extLst>
          </p:cNvPr>
          <p:cNvSpPr txBox="1"/>
          <p:nvPr/>
        </p:nvSpPr>
        <p:spPr>
          <a:xfrm>
            <a:off x="400505" y="5496467"/>
            <a:ext cx="11390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Масса тела играет важную роль, если рассматривается вопрос о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плавании тел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 нашей задаче спрашивается о величине выталкивающей силы, а величина выталкивающей силы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массы не зависит.</a:t>
            </a:r>
          </a:p>
        </p:txBody>
      </p:sp>
    </p:spTree>
    <p:extLst>
      <p:ext uri="{BB962C8B-B14F-4D97-AF65-F5344CB8AC3E}">
        <p14:creationId xmlns:p14="http://schemas.microsoft.com/office/powerpoint/2010/main" val="3955496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140677" y="205887"/>
            <a:ext cx="2207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ЗАДАНИЕ № 3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E90BED-AF1C-4518-B3E5-9BE759F81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39" y="729106"/>
            <a:ext cx="8689584" cy="125416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441BE0-EB1B-4C50-A174-05064341A1CC}"/>
              </a:ext>
            </a:extLst>
          </p:cNvPr>
          <p:cNvSpPr/>
          <p:nvPr/>
        </p:nvSpPr>
        <p:spPr>
          <a:xfrm>
            <a:off x="282526" y="6463602"/>
            <a:ext cx="108195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 ОГЭ-2019. Физика. 25 лучших вариантов </a:t>
            </a:r>
            <a:r>
              <a:rPr lang="ru-RU" sz="1050" dirty="0" err="1"/>
              <a:t>Лужанская</a:t>
            </a:r>
            <a:r>
              <a:rPr lang="ru-RU" sz="1050" dirty="0"/>
              <a:t> К. Р., Щербина А. В., Просвещение, 2019  </a:t>
            </a:r>
          </a:p>
        </p:txBody>
      </p:sp>
    </p:spTree>
    <p:extLst>
      <p:ext uri="{BB962C8B-B14F-4D97-AF65-F5344CB8AC3E}">
        <p14:creationId xmlns:p14="http://schemas.microsoft.com/office/powerpoint/2010/main" val="119199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140677" y="205887"/>
            <a:ext cx="2207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ЗАДАНИЕ № 3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E90BED-AF1C-4518-B3E5-9BE759F81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39" y="729106"/>
            <a:ext cx="8689584" cy="1254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BF36AB-B58D-4FDC-AF0C-48794D0353D8}"/>
              </a:ext>
            </a:extLst>
          </p:cNvPr>
          <p:cNvSpPr txBox="1"/>
          <p:nvPr/>
        </p:nvSpPr>
        <p:spPr>
          <a:xfrm>
            <a:off x="496960" y="1983273"/>
            <a:ext cx="1495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26845C-BA47-4A8B-9248-CA18E2505EEB}"/>
              </a:ext>
            </a:extLst>
          </p:cNvPr>
          <p:cNvSpPr/>
          <p:nvPr/>
        </p:nvSpPr>
        <p:spPr>
          <a:xfrm>
            <a:off x="282526" y="6463602"/>
            <a:ext cx="108195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 ОГЭ-2019. Физика. 25 лучших вариантов </a:t>
            </a:r>
            <a:r>
              <a:rPr lang="ru-RU" sz="1050" dirty="0" err="1"/>
              <a:t>Лужанская</a:t>
            </a:r>
            <a:r>
              <a:rPr lang="ru-RU" sz="1050" dirty="0"/>
              <a:t> К. Р., Щербина А. В., Просвещение, 2019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F3CAE-F224-424C-9959-57E968404AE4}"/>
              </a:ext>
            </a:extLst>
          </p:cNvPr>
          <p:cNvSpPr txBox="1"/>
          <p:nvPr/>
        </p:nvSpPr>
        <p:spPr>
          <a:xfrm>
            <a:off x="496960" y="2444938"/>
            <a:ext cx="921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решить задачу воспользуемся формулами для равноускоренного движения: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2542E3-B9A9-43A5-95F9-BACC4B945E68}"/>
                  </a:ext>
                </a:extLst>
              </p:cNvPr>
              <p:cNvSpPr txBox="1"/>
              <p:nvPr/>
            </p:nvSpPr>
            <p:spPr>
              <a:xfrm>
                <a:off x="628917" y="2813447"/>
                <a:ext cx="203369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2542E3-B9A9-43A5-95F9-BACC4B945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7" y="2813447"/>
                <a:ext cx="2033698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11F8C5-AC91-4C64-8170-7990D8B8B440}"/>
                  </a:ext>
                </a:extLst>
              </p:cNvPr>
              <p:cNvSpPr txBox="1"/>
              <p:nvPr/>
            </p:nvSpPr>
            <p:spPr>
              <a:xfrm>
                <a:off x="4590228" y="2967334"/>
                <a:ext cx="17929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11F8C5-AC91-4C64-8170-7990D8B8B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228" y="2967334"/>
                <a:ext cx="1792991" cy="307777"/>
              </a:xfrm>
              <a:prstGeom prst="rect">
                <a:avLst/>
              </a:prstGeom>
              <a:blipFill>
                <a:blip r:embed="rId6"/>
                <a:stretch>
                  <a:fillRect l="-1701" r="-2381"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E73EBB8-147A-4E67-9E65-98B7A49B63DE}"/>
              </a:ext>
            </a:extLst>
          </p:cNvPr>
          <p:cNvSpPr txBox="1"/>
          <p:nvPr/>
        </p:nvSpPr>
        <p:spPr>
          <a:xfrm>
            <a:off x="496960" y="3406956"/>
            <a:ext cx="818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 математические преобразования. Из формулы (2) выразим ускорение.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12C860-8369-4D00-9C9B-7815E342A13C}"/>
              </a:ext>
            </a:extLst>
          </p:cNvPr>
          <p:cNvSpPr txBox="1"/>
          <p:nvPr/>
        </p:nvSpPr>
        <p:spPr>
          <a:xfrm>
            <a:off x="2662615" y="293738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EA80E1-7F09-4EFA-8988-323D95BD6CE1}"/>
              </a:ext>
            </a:extLst>
          </p:cNvPr>
          <p:cNvSpPr txBox="1"/>
          <p:nvPr/>
        </p:nvSpPr>
        <p:spPr>
          <a:xfrm>
            <a:off x="6476070" y="290577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25E15A-F13A-433C-9BDC-4EF4083D0763}"/>
                  </a:ext>
                </a:extLst>
              </p:cNvPr>
              <p:cNvSpPr txBox="1"/>
              <p:nvPr/>
            </p:nvSpPr>
            <p:spPr>
              <a:xfrm>
                <a:off x="8581990" y="3320048"/>
                <a:ext cx="1570238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25E15A-F13A-433C-9BDC-4EF4083D0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990" y="3320048"/>
                <a:ext cx="1570238" cy="472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4CC025B-7F66-45F4-B1DF-579E2FD94A22}"/>
              </a:ext>
            </a:extLst>
          </p:cNvPr>
          <p:cNvSpPr txBox="1"/>
          <p:nvPr/>
        </p:nvSpPr>
        <p:spPr>
          <a:xfrm>
            <a:off x="496960" y="3809628"/>
            <a:ext cx="525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Подставим в уравнение (1) и упростим выражение: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AD6A70-A87E-46A0-9E65-46D87D765E47}"/>
                  </a:ext>
                </a:extLst>
              </p:cNvPr>
              <p:cNvSpPr txBox="1"/>
              <p:nvPr/>
            </p:nvSpPr>
            <p:spPr>
              <a:xfrm>
                <a:off x="605471" y="4174311"/>
                <a:ext cx="7359579" cy="54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</a:t>
                </a:r>
                <a:endParaRPr lang="ru-RU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AD6A70-A87E-46A0-9E65-46D87D765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71" y="4174311"/>
                <a:ext cx="7359579" cy="549446"/>
              </a:xfrm>
              <a:prstGeom prst="rect">
                <a:avLst/>
              </a:prstGeom>
              <a:blipFill>
                <a:blip r:embed="rId8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E17F48E-F9ED-4731-81F3-726FD78FE5D1}"/>
              </a:ext>
            </a:extLst>
          </p:cNvPr>
          <p:cNvSpPr txBox="1"/>
          <p:nvPr/>
        </p:nvSpPr>
        <p:spPr>
          <a:xfrm>
            <a:off x="496960" y="4719108"/>
            <a:ext cx="589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Выразим из получившейся формулы начальную скорость: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E58173-EC26-4AA9-ACBD-A79A96009692}"/>
                  </a:ext>
                </a:extLst>
              </p:cNvPr>
              <p:cNvSpPr txBox="1"/>
              <p:nvPr/>
            </p:nvSpPr>
            <p:spPr>
              <a:xfrm>
                <a:off x="544406" y="5149613"/>
                <a:ext cx="1637884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E58173-EC26-4AA9-ACBD-A79A96009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06" y="5149613"/>
                <a:ext cx="1637884" cy="525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61C3241-3D61-4C8C-9DDD-858DB91DED76}"/>
              </a:ext>
            </a:extLst>
          </p:cNvPr>
          <p:cNvSpPr txBox="1"/>
          <p:nvPr/>
        </p:nvSpPr>
        <p:spPr>
          <a:xfrm>
            <a:off x="2191078" y="5215625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3E57B9-4A43-45CE-8AEE-4935BEA95A2E}"/>
                  </a:ext>
                </a:extLst>
              </p:cNvPr>
              <p:cNvSpPr txBox="1"/>
              <p:nvPr/>
            </p:nvSpPr>
            <p:spPr>
              <a:xfrm>
                <a:off x="2604086" y="5078329"/>
                <a:ext cx="163974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3E57B9-4A43-45CE-8AEE-4935BEA95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086" y="5078329"/>
                <a:ext cx="1639743" cy="5203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908116E-E500-4C84-B9D6-CEF7CF8F92CC}"/>
              </a:ext>
            </a:extLst>
          </p:cNvPr>
          <p:cNvSpPr txBox="1"/>
          <p:nvPr/>
        </p:nvSpPr>
        <p:spPr>
          <a:xfrm>
            <a:off x="6727939" y="4719108"/>
            <a:ext cx="349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Подставляем значения и считаем: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BD7A3C-25E4-4EF8-9199-BCF18FF15E69}"/>
                  </a:ext>
                </a:extLst>
              </p:cNvPr>
              <p:cNvSpPr txBox="1"/>
              <p:nvPr/>
            </p:nvSpPr>
            <p:spPr>
              <a:xfrm>
                <a:off x="6930040" y="5064494"/>
                <a:ext cx="2845266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−13=3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м/с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BD7A3C-25E4-4EF8-9199-BCF18FF15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040" y="5064494"/>
                <a:ext cx="2845266" cy="5204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13B9477-CBCE-499A-9CEA-9932DFE3548F}"/>
              </a:ext>
            </a:extLst>
          </p:cNvPr>
          <p:cNvSpPr txBox="1"/>
          <p:nvPr/>
        </p:nvSpPr>
        <p:spPr>
          <a:xfrm>
            <a:off x="496960" y="5736571"/>
            <a:ext cx="243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85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140677" y="205887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ЗАДАНИЕ № 4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178051-EBD0-477D-AB75-65424BC0F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97" y="829408"/>
            <a:ext cx="9041715" cy="135318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A2FB6B-60C1-46D2-A732-653125D935AF}"/>
              </a:ext>
            </a:extLst>
          </p:cNvPr>
          <p:cNvSpPr/>
          <p:nvPr/>
        </p:nvSpPr>
        <p:spPr>
          <a:xfrm>
            <a:off x="282526" y="6463602"/>
            <a:ext cx="108195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 ОГЭ-2019. Физика. 25 лучших вариантов </a:t>
            </a:r>
            <a:r>
              <a:rPr lang="ru-RU" sz="1050" dirty="0" err="1"/>
              <a:t>Лужанская</a:t>
            </a:r>
            <a:r>
              <a:rPr lang="ru-RU" sz="1050" dirty="0"/>
              <a:t> К. Р., Щербина А. В., Просвещение, 2019  </a:t>
            </a:r>
          </a:p>
        </p:txBody>
      </p:sp>
    </p:spTree>
    <p:extLst>
      <p:ext uri="{BB962C8B-B14F-4D97-AF65-F5344CB8AC3E}">
        <p14:creationId xmlns:p14="http://schemas.microsoft.com/office/powerpoint/2010/main" val="1478533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140677" y="205887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ЗАДАНИЕ № 4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178051-EBD0-477D-AB75-65424BC0F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97" y="829408"/>
            <a:ext cx="9041715" cy="1353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F729D0-3DCB-47A1-AD79-2FFA1D7DE8AC}"/>
              </a:ext>
            </a:extLst>
          </p:cNvPr>
          <p:cNvSpPr txBox="1"/>
          <p:nvPr/>
        </p:nvSpPr>
        <p:spPr>
          <a:xfrm>
            <a:off x="271097" y="2182590"/>
            <a:ext cx="1495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EA37387-187C-4EFD-B653-6EB1183AED15}"/>
              </a:ext>
            </a:extLst>
          </p:cNvPr>
          <p:cNvSpPr/>
          <p:nvPr/>
        </p:nvSpPr>
        <p:spPr>
          <a:xfrm>
            <a:off x="282526" y="6463602"/>
            <a:ext cx="108195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 ОГЭ-2019. Физика. 25 лучших вариантов </a:t>
            </a:r>
            <a:r>
              <a:rPr lang="ru-RU" sz="1050" dirty="0" err="1"/>
              <a:t>Лужанская</a:t>
            </a:r>
            <a:r>
              <a:rPr lang="ru-RU" sz="1050" dirty="0"/>
              <a:t> К. Р., Щербина А. В., Просвещение, 2019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5D296-C3E1-476B-9D9D-06F4EEE55ADA}"/>
              </a:ext>
            </a:extLst>
          </p:cNvPr>
          <p:cNvSpPr txBox="1"/>
          <p:nvPr/>
        </p:nvSpPr>
        <p:spPr>
          <a:xfrm>
            <a:off x="271097" y="2644255"/>
            <a:ext cx="107809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рассчитаем, чему равна работа по одному подъёму молота. В данном случае используем формулу: </a:t>
            </a:r>
          </a:p>
          <a:p>
            <a:pPr algn="ctr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mgh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для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поднятий молота используем формулу:</a:t>
            </a:r>
          </a:p>
          <a:p>
            <a:pPr algn="ctr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nmgh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Вспоминаем формулу для расчёта мощности: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C10C1D5B-0E31-4D8F-B020-4C601306558F}"/>
                  </a:ext>
                </a:extLst>
              </p:cNvPr>
              <p:cNvSpPr/>
              <p:nvPr/>
            </p:nvSpPr>
            <p:spPr>
              <a:xfrm>
                <a:off x="5205428" y="3815217"/>
                <a:ext cx="91230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C10C1D5B-0E31-4D8F-B020-4C6013065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428" y="3815217"/>
                <a:ext cx="912301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3F7B5CA-D41F-4B61-ACBC-072CFBC4477C}"/>
              </a:ext>
            </a:extLst>
          </p:cNvPr>
          <p:cNvSpPr txBox="1"/>
          <p:nvPr/>
        </p:nvSpPr>
        <p:spPr>
          <a:xfrm>
            <a:off x="266384" y="4339943"/>
            <a:ext cx="5851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Объединим формулы и посчитаем чему равна мощность: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64D39D5-5DCC-496A-B895-222A4D9DDB21}"/>
                  </a:ext>
                </a:extLst>
              </p:cNvPr>
              <p:cNvSpPr/>
              <p:nvPr/>
            </p:nvSpPr>
            <p:spPr>
              <a:xfrm>
                <a:off x="5964484" y="4215486"/>
                <a:ext cx="1364476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𝑛𝑚𝑔h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64D39D5-5DCC-496A-B895-222A4D9DDB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484" y="4215486"/>
                <a:ext cx="1364476" cy="618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A0082364-98A7-407D-9D4C-506F1E8BDFE7}"/>
                  </a:ext>
                </a:extLst>
              </p:cNvPr>
              <p:cNvSpPr/>
              <p:nvPr/>
            </p:nvSpPr>
            <p:spPr>
              <a:xfrm>
                <a:off x="3992662" y="4783429"/>
                <a:ext cx="3596690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∙900∙10∙0,5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=1125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Вт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A0082364-98A7-407D-9D4C-506F1E8BD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662" y="4783429"/>
                <a:ext cx="3596690" cy="6183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9F1D9FF-28CA-4343-A6F9-738E568004AD}"/>
              </a:ext>
            </a:extLst>
          </p:cNvPr>
          <p:cNvSpPr txBox="1"/>
          <p:nvPr/>
        </p:nvSpPr>
        <p:spPr>
          <a:xfrm>
            <a:off x="496960" y="5736571"/>
            <a:ext cx="277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1125</a:t>
            </a:r>
          </a:p>
        </p:txBody>
      </p:sp>
    </p:spTree>
    <p:extLst>
      <p:ext uri="{BB962C8B-B14F-4D97-AF65-F5344CB8AC3E}">
        <p14:creationId xmlns:p14="http://schemas.microsoft.com/office/powerpoint/2010/main" val="4026615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140677" y="205887"/>
            <a:ext cx="2209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ЗАДАНИЕ №  5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E6D67F-D826-4CBD-942A-40E935BE4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30" y="824064"/>
            <a:ext cx="8609355" cy="172456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20BAC3-789E-4803-8902-EC3E258F0D00}"/>
              </a:ext>
            </a:extLst>
          </p:cNvPr>
          <p:cNvSpPr/>
          <p:nvPr/>
        </p:nvSpPr>
        <p:spPr>
          <a:xfrm>
            <a:off x="282526" y="6463602"/>
            <a:ext cx="108195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 ОГЭ-2019. Физика. 25 лучших вариантов </a:t>
            </a:r>
            <a:r>
              <a:rPr lang="ru-RU" sz="1050" dirty="0" err="1"/>
              <a:t>Лужанская</a:t>
            </a:r>
            <a:r>
              <a:rPr lang="ru-RU" sz="1050" dirty="0"/>
              <a:t> К. Р., Щербина А. В., Просвещение, 2019  </a:t>
            </a:r>
          </a:p>
        </p:txBody>
      </p:sp>
    </p:spTree>
    <p:extLst>
      <p:ext uri="{BB962C8B-B14F-4D97-AF65-F5344CB8AC3E}">
        <p14:creationId xmlns:p14="http://schemas.microsoft.com/office/powerpoint/2010/main" val="449129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140677" y="205887"/>
            <a:ext cx="2209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ЗАДАНИЕ №  5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E6D67F-D826-4CBD-942A-40E935BE4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30" y="824064"/>
            <a:ext cx="8609355" cy="172456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20BAC3-789E-4803-8902-EC3E258F0D00}"/>
              </a:ext>
            </a:extLst>
          </p:cNvPr>
          <p:cNvSpPr/>
          <p:nvPr/>
        </p:nvSpPr>
        <p:spPr>
          <a:xfrm>
            <a:off x="282526" y="6463602"/>
            <a:ext cx="108195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 ОГЭ-2019. Физика. 25 лучших вариантов </a:t>
            </a:r>
            <a:r>
              <a:rPr lang="ru-RU" sz="1050" dirty="0" err="1"/>
              <a:t>Лужанская</a:t>
            </a:r>
            <a:r>
              <a:rPr lang="ru-RU" sz="1050" dirty="0"/>
              <a:t> К. Р., Щербина А. В., Просвещение, 2019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5B604-0E96-4F12-A1EF-2A37509139D6}"/>
              </a:ext>
            </a:extLst>
          </p:cNvPr>
          <p:cNvSpPr txBox="1"/>
          <p:nvPr/>
        </p:nvSpPr>
        <p:spPr>
          <a:xfrm>
            <a:off x="323630" y="2412754"/>
            <a:ext cx="1495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D9ECDC-BD02-44C9-9D43-FD54E080B58D}"/>
              </a:ext>
            </a:extLst>
          </p:cNvPr>
          <p:cNvSpPr txBox="1"/>
          <p:nvPr/>
        </p:nvSpPr>
        <p:spPr>
          <a:xfrm>
            <a:off x="325483" y="2753456"/>
            <a:ext cx="72762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 формулу для расчёта давление, производимо твёрдым телом: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видно из формулы, давление зависит от: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силы, с которой тело давит на поверхность;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действующая сила, тем больше оказываемое давление.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поверхности.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площадь поверхности, тем меньше оказываемое давление.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AF9F32-D67A-4A80-8432-456D436ACAAC}"/>
                  </a:ext>
                </a:extLst>
              </p:cNvPr>
              <p:cNvSpPr txBox="1"/>
              <p:nvPr/>
            </p:nvSpPr>
            <p:spPr>
              <a:xfrm>
                <a:off x="7601770" y="2633009"/>
                <a:ext cx="761555" cy="5763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AF9F32-D67A-4A80-8432-456D436AC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770" y="2633009"/>
                <a:ext cx="761555" cy="576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1A82C0D-3601-4E23-B34B-4DD1D1B3C393}"/>
              </a:ext>
            </a:extLst>
          </p:cNvPr>
          <p:cNvSpPr txBox="1"/>
          <p:nvPr/>
        </p:nvSpPr>
        <p:spPr>
          <a:xfrm>
            <a:off x="366322" y="5301026"/>
            <a:ext cx="1081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ситуации, в положении 1 чемодан занимает большую площадь, по сравнению с положением 2, а следовательно давление, которое производит чемодан в положении 1 меньше, чем в положении 2.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&lt; p</a:t>
            </a:r>
            <a:r>
              <a:rPr lang="en-US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18C837-5A59-42BC-973C-D6CA5B1E4A2D}"/>
              </a:ext>
            </a:extLst>
          </p:cNvPr>
          <p:cNvSpPr txBox="1"/>
          <p:nvPr/>
        </p:nvSpPr>
        <p:spPr>
          <a:xfrm>
            <a:off x="366322" y="4440448"/>
            <a:ext cx="10819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Сила, с которой тело действует на опору или подвес называется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весом тела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можно утверждать, что чемодан давит на поверхность с силой собственного веса. Вес чемодана в обоих положениях одинаковый, следовательно сила давления одинакова: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F</a:t>
            </a:r>
            <a:r>
              <a:rPr lang="en-US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557359-DA8F-4D9B-9C46-5A2439E56098}"/>
              </a:ext>
            </a:extLst>
          </p:cNvPr>
          <p:cNvSpPr txBox="1"/>
          <p:nvPr/>
        </p:nvSpPr>
        <p:spPr>
          <a:xfrm>
            <a:off x="432634" y="5947357"/>
            <a:ext cx="243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71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140677" y="205887"/>
            <a:ext cx="221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ЗАДАНИЕ № 6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3F999F-400C-46B1-AA04-6E1EBEFA5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31" y="795928"/>
            <a:ext cx="9649110" cy="146896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03B0AA-C2CE-4F76-96C5-02D8026CA9FC}"/>
              </a:ext>
            </a:extLst>
          </p:cNvPr>
          <p:cNvSpPr/>
          <p:nvPr/>
        </p:nvSpPr>
        <p:spPr>
          <a:xfrm>
            <a:off x="282526" y="6463602"/>
            <a:ext cx="108195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 ОГЭ-2019. Физика. 25 лучших вариантов </a:t>
            </a:r>
            <a:r>
              <a:rPr lang="ru-RU" sz="1050" dirty="0" err="1"/>
              <a:t>Лужанская</a:t>
            </a:r>
            <a:r>
              <a:rPr lang="ru-RU" sz="1050" dirty="0"/>
              <a:t> К. Р., Щербина А. В., Просвещение, 2019  </a:t>
            </a:r>
          </a:p>
        </p:txBody>
      </p:sp>
    </p:spTree>
    <p:extLst>
      <p:ext uri="{BB962C8B-B14F-4D97-AF65-F5344CB8AC3E}">
        <p14:creationId xmlns:p14="http://schemas.microsoft.com/office/powerpoint/2010/main" val="338555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8975" y="0"/>
            <a:ext cx="6378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Задания № 5-10 – «Решение задач»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55" y="584775"/>
            <a:ext cx="308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Что будут проверять?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55" y="1046440"/>
            <a:ext cx="10826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Вычислять значение величины при анализе явлений с использованием законов и формул.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354" y="1431160"/>
            <a:ext cx="8082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Сколько баллов можно заработать, решив такое задание?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354" y="1877435"/>
            <a:ext cx="10826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баллов, которое можно заработать – 1 балл.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8221" y="2227857"/>
            <a:ext cx="4620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Алгоритм решения задания: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54" y="2751077"/>
            <a:ext cx="1142953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Внимательно прочитать текст задачи;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На черновике выписать известные величины и при необходимости сделать пояснительный рисунок;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Выписать формулы необходимые для решения задачи;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Преобразовать формулы, учитывая физическую ситуацию в задании и получить итоговую формулу;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Произвести математические вычисления;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Обратить внимание на единицу измерения, которая указана в ответе 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КИМе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b="1" u="db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перенести получившийся ответ в бланк ответа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b="1" u="db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48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140677" y="205887"/>
            <a:ext cx="221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ЗАДАНИЕ № 6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3F999F-400C-46B1-AA04-6E1EBEFA5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31" y="795928"/>
            <a:ext cx="9649110" cy="1468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4707B2-B511-482D-B323-B1CB5AB6940F}"/>
              </a:ext>
            </a:extLst>
          </p:cNvPr>
          <p:cNvSpPr txBox="1"/>
          <p:nvPr/>
        </p:nvSpPr>
        <p:spPr>
          <a:xfrm>
            <a:off x="246331" y="2100885"/>
            <a:ext cx="1495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03B0AA-C2CE-4F76-96C5-02D8026CA9FC}"/>
              </a:ext>
            </a:extLst>
          </p:cNvPr>
          <p:cNvSpPr/>
          <p:nvPr/>
        </p:nvSpPr>
        <p:spPr>
          <a:xfrm>
            <a:off x="282526" y="6463602"/>
            <a:ext cx="108195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 ОГЭ-2019. Физика. 25 лучших вариантов </a:t>
            </a:r>
            <a:r>
              <a:rPr lang="ru-RU" sz="1050" dirty="0" err="1"/>
              <a:t>Лужанская</a:t>
            </a:r>
            <a:r>
              <a:rPr lang="ru-RU" sz="1050" dirty="0"/>
              <a:t> К. Р., Щербина А. В., Просвещение, 2019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89F37A-F698-47B6-92B8-086125B7A26B}"/>
              </a:ext>
            </a:extLst>
          </p:cNvPr>
          <p:cNvSpPr txBox="1"/>
          <p:nvPr/>
        </p:nvSpPr>
        <p:spPr>
          <a:xfrm>
            <a:off x="282526" y="2459127"/>
            <a:ext cx="997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решить задачу воспользуемся законом сохранения импульса для неупругого удара: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9FE6DE-8ABB-4B37-848C-4BE30F4100E7}"/>
                  </a:ext>
                </a:extLst>
              </p:cNvPr>
              <p:cNvSpPr txBox="1"/>
              <p:nvPr/>
            </p:nvSpPr>
            <p:spPr>
              <a:xfrm>
                <a:off x="4502847" y="2828459"/>
                <a:ext cx="1521891" cy="370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9FE6DE-8ABB-4B37-848C-4BE30F410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847" y="2828459"/>
                <a:ext cx="1521891" cy="370614"/>
              </a:xfrm>
              <a:prstGeom prst="rect">
                <a:avLst/>
              </a:prstGeom>
              <a:blipFill>
                <a:blip r:embed="rId5"/>
                <a:stretch>
                  <a:fillRect l="-3614" r="-6426" b="-31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5437E9-C194-40F1-9B65-46E44DBEAE5F}"/>
                  </a:ext>
                </a:extLst>
              </p:cNvPr>
              <p:cNvSpPr txBox="1"/>
              <p:nvPr/>
            </p:nvSpPr>
            <p:spPr>
              <a:xfrm>
                <a:off x="3522484" y="3183621"/>
                <a:ext cx="3333541" cy="370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5437E9-C194-40F1-9B65-46E44DBEA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484" y="3183621"/>
                <a:ext cx="3333541" cy="370614"/>
              </a:xfrm>
              <a:prstGeom prst="rect">
                <a:avLst/>
              </a:prstGeom>
              <a:blipFill>
                <a:blip r:embed="rId6"/>
                <a:stretch>
                  <a:fillRect l="-731" r="-1645" b="-29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56FD3D9-60EA-4522-91C2-D710DF28B91B}"/>
              </a:ext>
            </a:extLst>
          </p:cNvPr>
          <p:cNvSpPr txBox="1"/>
          <p:nvPr/>
        </p:nvSpPr>
        <p:spPr>
          <a:xfrm>
            <a:off x="282526" y="3636811"/>
            <a:ext cx="11035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Рассуждаем. Второй шар в момент удара был неподвижен, следовательно его скорость была равна нулю, а следовательно импульс до удара был также равен нулю. Перепишем вторую формулу с учётом условия и выразим скорость первого шара до удара: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7439AC-EAF6-4C54-A20C-AC481841E2B5}"/>
                  </a:ext>
                </a:extLst>
              </p:cNvPr>
              <p:cNvSpPr txBox="1"/>
              <p:nvPr/>
            </p:nvSpPr>
            <p:spPr>
              <a:xfrm>
                <a:off x="684768" y="4560141"/>
                <a:ext cx="2392130" cy="370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7439AC-EAF6-4C54-A20C-AC481841E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68" y="4560141"/>
                <a:ext cx="2392130" cy="370614"/>
              </a:xfrm>
              <a:prstGeom prst="rect">
                <a:avLst/>
              </a:prstGeom>
              <a:blipFill>
                <a:blip r:embed="rId7"/>
                <a:stretch>
                  <a:fillRect l="-1018" r="-2545" b="-29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4D90EA-29A4-45E4-9624-B4AEAB113DEE}"/>
                  </a:ext>
                </a:extLst>
              </p:cNvPr>
              <p:cNvSpPr txBox="1"/>
              <p:nvPr/>
            </p:nvSpPr>
            <p:spPr>
              <a:xfrm>
                <a:off x="4078268" y="4560141"/>
                <a:ext cx="4035464" cy="5867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(4+2)∙2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м/с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4D90EA-29A4-45E4-9624-B4AEAB113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268" y="4560141"/>
                <a:ext cx="4035464" cy="586764"/>
              </a:xfrm>
              <a:prstGeom prst="rect">
                <a:avLst/>
              </a:prstGeom>
              <a:blipFill>
                <a:blip r:embed="rId8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BF5BA1C-B741-47A2-B742-42ED1BCE6FBA}"/>
              </a:ext>
            </a:extLst>
          </p:cNvPr>
          <p:cNvSpPr txBox="1"/>
          <p:nvPr/>
        </p:nvSpPr>
        <p:spPr>
          <a:xfrm>
            <a:off x="522079" y="5435922"/>
            <a:ext cx="243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12598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140677" y="205887"/>
            <a:ext cx="209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ЗАДАНИЕ № 7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7743FB-1FE5-4B94-A6D8-5226E912C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77" y="729106"/>
            <a:ext cx="8778240" cy="277071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46CE6C5-144C-4111-876C-A008B2928740}"/>
              </a:ext>
            </a:extLst>
          </p:cNvPr>
          <p:cNvSpPr/>
          <p:nvPr/>
        </p:nvSpPr>
        <p:spPr>
          <a:xfrm>
            <a:off x="282526" y="6463602"/>
            <a:ext cx="108195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 Физика. Тетрадь-тренажёр. 7 класс Артеменков Д. А., </a:t>
            </a:r>
            <a:r>
              <a:rPr lang="ru-RU" sz="1050" dirty="0" err="1"/>
              <a:t>Белага</a:t>
            </a:r>
            <a:r>
              <a:rPr lang="ru-RU" sz="1050" dirty="0"/>
              <a:t> В. В., Воронцова Н. И. и др. / Под ред. </a:t>
            </a:r>
            <a:r>
              <a:rPr lang="ru-RU" sz="1050" dirty="0" err="1"/>
              <a:t>Панебратцева</a:t>
            </a:r>
            <a:r>
              <a:rPr lang="ru-RU" sz="1050" dirty="0"/>
              <a:t> Ю. А., Просвещение, 2019 </a:t>
            </a:r>
          </a:p>
        </p:txBody>
      </p:sp>
    </p:spTree>
    <p:extLst>
      <p:ext uri="{BB962C8B-B14F-4D97-AF65-F5344CB8AC3E}">
        <p14:creationId xmlns:p14="http://schemas.microsoft.com/office/powerpoint/2010/main" val="716408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140677" y="205887"/>
            <a:ext cx="2157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ЗАДАНИЕ № 7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7743FB-1FE5-4B94-A6D8-5226E912C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77" y="729106"/>
            <a:ext cx="8778240" cy="2770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FFA138-AE8B-44A5-A536-41F5FADBFB4B}"/>
              </a:ext>
            </a:extLst>
          </p:cNvPr>
          <p:cNvSpPr txBox="1"/>
          <p:nvPr/>
        </p:nvSpPr>
        <p:spPr>
          <a:xfrm>
            <a:off x="140677" y="3429000"/>
            <a:ext cx="1495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2B9725-ABD4-4705-8A2A-3BEB6AB616C1}"/>
              </a:ext>
            </a:extLst>
          </p:cNvPr>
          <p:cNvSpPr/>
          <p:nvPr/>
        </p:nvSpPr>
        <p:spPr>
          <a:xfrm>
            <a:off x="282526" y="6463602"/>
            <a:ext cx="108195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 Физика. Тетрадь-тренажёр. 7 класс Артеменков Д. А., </a:t>
            </a:r>
            <a:r>
              <a:rPr lang="ru-RU" sz="1050" dirty="0" err="1"/>
              <a:t>Белага</a:t>
            </a:r>
            <a:r>
              <a:rPr lang="ru-RU" sz="1050" dirty="0"/>
              <a:t> В. В., Воронцова Н. И. и др. / Под ред. </a:t>
            </a:r>
            <a:r>
              <a:rPr lang="ru-RU" sz="1050" dirty="0" err="1"/>
              <a:t>Панебратцева</a:t>
            </a:r>
            <a:r>
              <a:rPr lang="ru-RU" sz="1050" dirty="0"/>
              <a:t> Ю. А., Просвещение, 2019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FDD589-EC2D-4E25-BD1C-6CAFF45E6017}"/>
              </a:ext>
            </a:extLst>
          </p:cNvPr>
          <p:cNvSpPr txBox="1"/>
          <p:nvPr/>
        </p:nvSpPr>
        <p:spPr>
          <a:xfrm>
            <a:off x="282526" y="3890665"/>
            <a:ext cx="534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Воспользуемся правилом моментов сил для рычага: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167C2E-E77B-43F9-8902-AE57251D81A4}"/>
                  </a:ext>
                </a:extLst>
              </p:cNvPr>
              <p:cNvSpPr txBox="1"/>
              <p:nvPr/>
            </p:nvSpPr>
            <p:spPr>
              <a:xfrm>
                <a:off x="5900057" y="3936831"/>
                <a:ext cx="9821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167C2E-E77B-43F9-8902-AE57251D8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57" y="3936831"/>
                <a:ext cx="982192" cy="276999"/>
              </a:xfrm>
              <a:prstGeom prst="rect">
                <a:avLst/>
              </a:prstGeom>
              <a:blipFill>
                <a:blip r:embed="rId5"/>
                <a:stretch>
                  <a:fillRect l="-5590" r="-1863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F935C8-37E4-49B2-A6B6-D55BD7E80E78}"/>
                  </a:ext>
                </a:extLst>
              </p:cNvPr>
              <p:cNvSpPr txBox="1"/>
              <p:nvPr/>
            </p:nvSpPr>
            <p:spPr>
              <a:xfrm>
                <a:off x="7307943" y="3936830"/>
                <a:ext cx="12001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F935C8-37E4-49B2-A6B6-D55BD7E80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943" y="3936830"/>
                <a:ext cx="1200137" cy="276999"/>
              </a:xfrm>
              <a:prstGeom prst="rect">
                <a:avLst/>
              </a:prstGeom>
              <a:blipFill>
                <a:blip r:embed="rId6"/>
                <a:stretch>
                  <a:fillRect l="-4569" r="-1523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E2644C0-B414-419E-A473-AE2E191FB10A}"/>
              </a:ext>
            </a:extLst>
          </p:cNvPr>
          <p:cNvSpPr txBox="1"/>
          <p:nvPr/>
        </p:nvSpPr>
        <p:spPr>
          <a:xfrm>
            <a:off x="282526" y="4259997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Выразим силу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C7D228-530A-4057-954A-D274AF60FA43}"/>
                  </a:ext>
                </a:extLst>
              </p:cNvPr>
              <p:cNvSpPr txBox="1"/>
              <p:nvPr/>
            </p:nvSpPr>
            <p:spPr>
              <a:xfrm>
                <a:off x="2466105" y="4218330"/>
                <a:ext cx="1020664" cy="571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C7D228-530A-4057-954A-D274AF60F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105" y="4218330"/>
                <a:ext cx="1020664" cy="5712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081DB77-74FD-4A7A-AF90-A8EF81C93D96}"/>
              </a:ext>
            </a:extLst>
          </p:cNvPr>
          <p:cNvSpPr txBox="1"/>
          <p:nvPr/>
        </p:nvSpPr>
        <p:spPr>
          <a:xfrm>
            <a:off x="307389" y="4969384"/>
            <a:ext cx="132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Посчитаем: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06B05D-CBB6-476E-ABC5-BC4E9E529A9D}"/>
                  </a:ext>
                </a:extLst>
              </p:cNvPr>
              <p:cNvSpPr txBox="1"/>
              <p:nvPr/>
            </p:nvSpPr>
            <p:spPr>
              <a:xfrm>
                <a:off x="1686501" y="4911523"/>
                <a:ext cx="2125903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∙0,3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=18 Н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06B05D-CBB6-476E-ABC5-BC4E9E529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501" y="4911523"/>
                <a:ext cx="2125903" cy="5497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56CFD25-A6E3-478D-ABD3-BC07A7D6D460}"/>
              </a:ext>
            </a:extLst>
          </p:cNvPr>
          <p:cNvSpPr txBox="1"/>
          <p:nvPr/>
        </p:nvSpPr>
        <p:spPr>
          <a:xfrm>
            <a:off x="7066082" y="1317725"/>
            <a:ext cx="288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410EEC-A8A4-467F-A85B-96EC2E1C7232}"/>
              </a:ext>
            </a:extLst>
          </p:cNvPr>
          <p:cNvSpPr txBox="1"/>
          <p:nvPr/>
        </p:nvSpPr>
        <p:spPr>
          <a:xfrm>
            <a:off x="6185789" y="1665056"/>
            <a:ext cx="5000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 дано плечо силы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длина всего рычага. Для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 найти плечо силы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нужно из длины рычага вычесть плечо силы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Плечо силы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будет равно 20 см или 0,2 м.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0D26B4-977D-4101-908F-08C81C9BF5E2}"/>
              </a:ext>
            </a:extLst>
          </p:cNvPr>
          <p:cNvSpPr txBox="1"/>
          <p:nvPr/>
        </p:nvSpPr>
        <p:spPr>
          <a:xfrm>
            <a:off x="307389" y="5678771"/>
            <a:ext cx="2554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551250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517" y="3368038"/>
            <a:ext cx="2512773" cy="34899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089"/>
            <a:ext cx="3486912" cy="3486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88" y="2243328"/>
            <a:ext cx="3731395" cy="4614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518" y="699145"/>
            <a:ext cx="101120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Попробуйте выполнить сами!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(или домашнее задание)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95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A39308-EC0E-478A-BFB4-ABBDE07CF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13" y="233747"/>
            <a:ext cx="9427913" cy="21014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9C42FC-01F4-4614-9240-01B20F5C6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12" y="2335236"/>
            <a:ext cx="8685555" cy="12407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DDDFFE-E70E-4028-B8B2-627B1477A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299" y="3576030"/>
            <a:ext cx="9253301" cy="236053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5E607B-1033-4117-9126-897A47E33A8B}"/>
              </a:ext>
            </a:extLst>
          </p:cNvPr>
          <p:cNvSpPr/>
          <p:nvPr/>
        </p:nvSpPr>
        <p:spPr>
          <a:xfrm>
            <a:off x="282526" y="6463602"/>
            <a:ext cx="108195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 ОГЭ-2019. Физика. 25 лучших вариантов </a:t>
            </a:r>
            <a:r>
              <a:rPr lang="ru-RU" sz="1050" dirty="0" err="1"/>
              <a:t>Лужанская</a:t>
            </a:r>
            <a:r>
              <a:rPr lang="ru-RU" sz="1050" dirty="0"/>
              <a:t> К. Р., Щербина А. В., Просвещение, 2019  </a:t>
            </a:r>
          </a:p>
        </p:txBody>
      </p:sp>
    </p:spTree>
    <p:extLst>
      <p:ext uri="{BB962C8B-B14F-4D97-AF65-F5344CB8AC3E}">
        <p14:creationId xmlns:p14="http://schemas.microsoft.com/office/powerpoint/2010/main" val="1272146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D8387D-0CD2-48D3-BB2D-F81109638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10" y="233748"/>
            <a:ext cx="7327730" cy="29718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49CB82-F7FF-4ECD-88FC-1AFCB90EF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72" y="3205609"/>
            <a:ext cx="7290728" cy="315931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530B5D-18F9-4F4E-894C-F00B25C2D8EA}"/>
              </a:ext>
            </a:extLst>
          </p:cNvPr>
          <p:cNvSpPr/>
          <p:nvPr/>
        </p:nvSpPr>
        <p:spPr>
          <a:xfrm>
            <a:off x="282526" y="6463602"/>
            <a:ext cx="108195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 Физика. Тетрадь-тренажёр. 9 класс Артеменков Д. А., </a:t>
            </a:r>
            <a:r>
              <a:rPr lang="ru-RU" sz="1050" dirty="0" err="1"/>
              <a:t>Белага</a:t>
            </a:r>
            <a:r>
              <a:rPr lang="ru-RU" sz="1050" dirty="0"/>
              <a:t> В. В., Воронцова Н. И. и др. / Под ред. </a:t>
            </a:r>
            <a:r>
              <a:rPr lang="ru-RU" sz="1050" dirty="0" err="1"/>
              <a:t>Панебратцева</a:t>
            </a:r>
            <a:r>
              <a:rPr lang="ru-RU" sz="1050" dirty="0"/>
              <a:t> Ю. А., Просвещение, 2019 </a:t>
            </a:r>
          </a:p>
        </p:txBody>
      </p:sp>
    </p:spTree>
    <p:extLst>
      <p:ext uri="{BB962C8B-B14F-4D97-AF65-F5344CB8AC3E}">
        <p14:creationId xmlns:p14="http://schemas.microsoft.com/office/powerpoint/2010/main" val="2839270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E875A4-6333-4372-8805-E906B71A70C6}"/>
              </a:ext>
            </a:extLst>
          </p:cNvPr>
          <p:cNvSpPr txBox="1"/>
          <p:nvPr/>
        </p:nvSpPr>
        <p:spPr>
          <a:xfrm>
            <a:off x="3003164" y="0"/>
            <a:ext cx="59699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НА СЕГОДНЯШНЕМ ЗАНЯТИИ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МЫ ИСПОЛЬЗОВАЛИ: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C34C64-C283-4616-81EB-DF7F085B9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91" y="1319907"/>
            <a:ext cx="2079949" cy="2783386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ешний,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65AAC113-DE4A-40EA-9171-078005A06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51" y="472107"/>
            <a:ext cx="2292526" cy="3023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Изображение выглядит как часы,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987E54FA-DE8C-4DA3-AF89-60B9E2FDA4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931" y="1319907"/>
            <a:ext cx="1512567" cy="202411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, знак&#10;&#10;Автоматически созданное описание">
            <a:extLst>
              <a:ext uri="{FF2B5EF4-FFF2-40B4-BE49-F238E27FC236}">
                <a16:creationId xmlns:a16="http://schemas.microsoft.com/office/drawing/2014/main" id="{6C220F6E-F54E-4E27-9962-67A319B85A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576" y="2018937"/>
            <a:ext cx="1587570" cy="21193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дание, текст, знак, остановка&#10;&#10;Автоматически созданное описание">
            <a:extLst>
              <a:ext uri="{FF2B5EF4-FFF2-40B4-BE49-F238E27FC236}">
                <a16:creationId xmlns:a16="http://schemas.microsoft.com/office/drawing/2014/main" id="{B33B1F67-1362-4607-9AC5-178B8D7C24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64" y="1319907"/>
            <a:ext cx="2079949" cy="2818359"/>
          </a:xfrm>
          <a:prstGeom prst="rect">
            <a:avLst/>
          </a:prstGeom>
        </p:spPr>
      </p:pic>
      <p:sp>
        <p:nvSpPr>
          <p:cNvPr id="18" name="Прямоугольник 17">
            <a:hlinkClick r:id="rId9"/>
            <a:extLst>
              <a:ext uri="{FF2B5EF4-FFF2-40B4-BE49-F238E27FC236}">
                <a16:creationId xmlns:a16="http://schemas.microsoft.com/office/drawing/2014/main" id="{F171C795-6FE3-40C2-9D18-E1B054FC5205}"/>
              </a:ext>
            </a:extLst>
          </p:cNvPr>
          <p:cNvSpPr/>
          <p:nvPr/>
        </p:nvSpPr>
        <p:spPr>
          <a:xfrm>
            <a:off x="124632" y="3506733"/>
            <a:ext cx="2810612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ОГЭ. Физика. Справочник с комментариями ведущих экспертов</a:t>
            </a:r>
          </a:p>
        </p:txBody>
      </p:sp>
      <p:sp>
        <p:nvSpPr>
          <p:cNvPr id="19" name="Прямоугольник 18">
            <a:hlinkClick r:id="rId10"/>
            <a:extLst>
              <a:ext uri="{FF2B5EF4-FFF2-40B4-BE49-F238E27FC236}">
                <a16:creationId xmlns:a16="http://schemas.microsoft.com/office/drawing/2014/main" id="{DD20474F-84D8-4695-A7E3-98686C9D874A}"/>
              </a:ext>
            </a:extLst>
          </p:cNvPr>
          <p:cNvSpPr/>
          <p:nvPr/>
        </p:nvSpPr>
        <p:spPr>
          <a:xfrm>
            <a:off x="3078641" y="4138266"/>
            <a:ext cx="2502393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ОГЭ-2019. Физика. </a:t>
            </a:r>
          </a:p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лучших вариантов</a:t>
            </a:r>
          </a:p>
        </p:txBody>
      </p:sp>
      <p:sp>
        <p:nvSpPr>
          <p:cNvPr id="20" name="Прямоугольник 19">
            <a:hlinkClick r:id="rId11"/>
            <a:extLst>
              <a:ext uri="{FF2B5EF4-FFF2-40B4-BE49-F238E27FC236}">
                <a16:creationId xmlns:a16="http://schemas.microsoft.com/office/drawing/2014/main" id="{F13C2997-BE5F-420D-BD5B-708EE3F11578}"/>
              </a:ext>
            </a:extLst>
          </p:cNvPr>
          <p:cNvSpPr/>
          <p:nvPr/>
        </p:nvSpPr>
        <p:spPr>
          <a:xfrm>
            <a:off x="6172579" y="4138266"/>
            <a:ext cx="2298771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сдам ОГЭ! Физика.</a:t>
            </a:r>
          </a:p>
        </p:txBody>
      </p:sp>
      <p:sp>
        <p:nvSpPr>
          <p:cNvPr id="23" name="Прямоугольник 22">
            <a:hlinkClick r:id="rId12"/>
            <a:extLst>
              <a:ext uri="{FF2B5EF4-FFF2-40B4-BE49-F238E27FC236}">
                <a16:creationId xmlns:a16="http://schemas.microsoft.com/office/drawing/2014/main" id="{7B8297AA-C349-49A1-92A2-CE9AE3FE4E2F}"/>
              </a:ext>
            </a:extLst>
          </p:cNvPr>
          <p:cNvSpPr/>
          <p:nvPr/>
        </p:nvSpPr>
        <p:spPr>
          <a:xfrm>
            <a:off x="8776915" y="4138266"/>
            <a:ext cx="2871107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Физика. Тетрадь-тренажёр.</a:t>
            </a:r>
            <a:endParaRPr lang="ru-RU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13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766C25-4118-4F6C-8770-14449CA49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30" y="652262"/>
            <a:ext cx="10101182" cy="33148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A4E279-9A2F-4D81-B873-618F34B32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95" y="3763620"/>
            <a:ext cx="10246256" cy="20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4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523585-4302-4F38-8AEA-E18C73380EC6}"/>
              </a:ext>
            </a:extLst>
          </p:cNvPr>
          <p:cNvSpPr txBox="1"/>
          <p:nvPr/>
        </p:nvSpPr>
        <p:spPr>
          <a:xfrm>
            <a:off x="1912034" y="0"/>
            <a:ext cx="90252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ХОТИТЕ ЗНАТЬ БОЛЬШЕ? ВАМ ПОМОГУТ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УЧЕБНИКИ ИЗДАТЕЛЬСТВА «ПРОСВЩЕНИЕ»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F162870-03A7-4860-91FE-8CB339E5C08C}"/>
              </a:ext>
            </a:extLst>
          </p:cNvPr>
          <p:cNvGrpSpPr/>
          <p:nvPr/>
        </p:nvGrpSpPr>
        <p:grpSpPr>
          <a:xfrm>
            <a:off x="824351" y="1658316"/>
            <a:ext cx="2474107" cy="4249741"/>
            <a:chOff x="301750" y="914398"/>
            <a:chExt cx="2474107" cy="4249741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769BEB62-C75A-41F3-BB46-A3389167CA08}"/>
                </a:ext>
              </a:extLst>
            </p:cNvPr>
            <p:cNvGrpSpPr/>
            <p:nvPr/>
          </p:nvGrpSpPr>
          <p:grpSpPr>
            <a:xfrm>
              <a:off x="301750" y="914398"/>
              <a:ext cx="2474107" cy="2002973"/>
              <a:chOff x="377950" y="936169"/>
              <a:chExt cx="3083708" cy="2503717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759712FD-EF9E-4F15-9215-2A66590A2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950" y="936169"/>
                <a:ext cx="1473492" cy="195943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789A53A1-487F-4912-A2E8-A36D52B0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4696" y="1208312"/>
                <a:ext cx="1514641" cy="195943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F1732C8C-18F9-4DEB-9694-6C0A0C08FC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1396" y="1484162"/>
                <a:ext cx="1490262" cy="1955724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5D20F1-54B3-4ABE-9F36-CCE9BBE8562B}"/>
                </a:ext>
              </a:extLst>
            </p:cNvPr>
            <p:cNvSpPr txBox="1"/>
            <p:nvPr/>
          </p:nvSpPr>
          <p:spPr>
            <a:xfrm>
              <a:off x="301750" y="2917370"/>
              <a:ext cx="2474107" cy="92333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УМК «Сферы»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Авт. </a:t>
              </a:r>
              <a:r>
                <a:rPr lang="ru-RU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Ю.А.Панебратцев</a:t>
              </a:r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>
                <a:defRPr/>
              </a:pPr>
              <a:r>
                <a:rPr lang="ru-RU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В.В.Белага</a:t>
              </a:r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и др.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D41E22-3C9B-4370-95C2-C09006EBC4A2}"/>
                </a:ext>
              </a:extLst>
            </p:cNvPr>
            <p:cNvSpPr txBox="1"/>
            <p:nvPr/>
          </p:nvSpPr>
          <p:spPr>
            <a:xfrm>
              <a:off x="301750" y="3840700"/>
              <a:ext cx="2474107" cy="132343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 ФПУ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1.2.5.1.1.1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1.2.5.1.1.2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1.2.5.1.1.3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E59E4C4-C5F0-4991-97E8-A8C1878D4315}"/>
              </a:ext>
            </a:extLst>
          </p:cNvPr>
          <p:cNvGrpSpPr/>
          <p:nvPr/>
        </p:nvGrpSpPr>
        <p:grpSpPr>
          <a:xfrm>
            <a:off x="4714929" y="1658316"/>
            <a:ext cx="2374065" cy="4249741"/>
            <a:chOff x="3091543" y="914398"/>
            <a:chExt cx="2374065" cy="4249741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87D5AE2B-3711-47DB-B465-8A1C6F983C1B}"/>
                </a:ext>
              </a:extLst>
            </p:cNvPr>
            <p:cNvGrpSpPr/>
            <p:nvPr/>
          </p:nvGrpSpPr>
          <p:grpSpPr>
            <a:xfrm>
              <a:off x="3091543" y="914398"/>
              <a:ext cx="2374064" cy="1997835"/>
              <a:chOff x="3091543" y="914398"/>
              <a:chExt cx="2374064" cy="1997835"/>
            </a:xfrm>
          </p:grpSpPr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1D25823A-AC14-4654-A283-4E0DD298F0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1543" y="914398"/>
                <a:ext cx="1142489" cy="156754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C3F07155-E10F-47A6-8AB7-084B480FBB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7258" y="1126975"/>
                <a:ext cx="1162634" cy="15726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43FB044E-B671-4995-AF3F-03C64A7A3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9084" y="1352792"/>
                <a:ext cx="1156523" cy="155944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4DEAD3-00DC-4F18-BCFA-14F8F4CE4C81}"/>
                </a:ext>
              </a:extLst>
            </p:cNvPr>
            <p:cNvSpPr txBox="1"/>
            <p:nvPr/>
          </p:nvSpPr>
          <p:spPr>
            <a:xfrm>
              <a:off x="3091543" y="2912233"/>
              <a:ext cx="2374064" cy="92333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УМК «Классический»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Авт. </a:t>
              </a:r>
              <a:r>
                <a:rPr lang="ru-RU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С.В.Громов</a:t>
              </a:r>
              <a:endPara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Н.А.Родина</a:t>
              </a:r>
              <a:endPara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303163-DD96-495D-AE0B-A0C90BFB050E}"/>
                </a:ext>
              </a:extLst>
            </p:cNvPr>
            <p:cNvSpPr txBox="1"/>
            <p:nvPr/>
          </p:nvSpPr>
          <p:spPr>
            <a:xfrm>
              <a:off x="3091544" y="3840700"/>
              <a:ext cx="2374064" cy="132343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 ФПУ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1.2.5.1.4.1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1.2.5.1.4.2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1.2.5.1.4.3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36ADEAE-E36B-4567-B8A3-DC20E16EB2A2}"/>
              </a:ext>
            </a:extLst>
          </p:cNvPr>
          <p:cNvGrpSpPr/>
          <p:nvPr/>
        </p:nvGrpSpPr>
        <p:grpSpPr>
          <a:xfrm>
            <a:off x="8725498" y="1658316"/>
            <a:ext cx="2381611" cy="4269971"/>
            <a:chOff x="5692998" y="914398"/>
            <a:chExt cx="2381611" cy="4269971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B4834E51-E955-4810-A0D4-88406E3330EE}"/>
                </a:ext>
              </a:extLst>
            </p:cNvPr>
            <p:cNvGrpSpPr/>
            <p:nvPr/>
          </p:nvGrpSpPr>
          <p:grpSpPr>
            <a:xfrm>
              <a:off x="5695591" y="914398"/>
              <a:ext cx="2379018" cy="1997834"/>
              <a:chOff x="5695591" y="914398"/>
              <a:chExt cx="2379018" cy="1997834"/>
            </a:xfrm>
          </p:grpSpPr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id="{4E0063EE-FEDA-45EB-B8B1-1F9B949D0B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5591" y="914398"/>
                <a:ext cx="1161784" cy="155944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7EFACAA2-3A21-44D0-80C8-980195F6F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2798" y="1127531"/>
                <a:ext cx="1149224" cy="15721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EB8E945F-1ACC-41BC-B188-BC3CEDD2B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9434" y="1352791"/>
                <a:ext cx="1185175" cy="155944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6B0B8B-F1CE-4039-BE43-2F29DE901BFB}"/>
                </a:ext>
              </a:extLst>
            </p:cNvPr>
            <p:cNvSpPr txBox="1"/>
            <p:nvPr/>
          </p:nvSpPr>
          <p:spPr>
            <a:xfrm>
              <a:off x="5692999" y="2924916"/>
              <a:ext cx="2381609" cy="923330"/>
            </a:xfrm>
            <a:prstGeom prst="rect">
              <a:avLst/>
            </a:prstGeom>
            <a:solidFill>
              <a:srgbClr val="70AD47">
                <a:lumMod val="50000"/>
              </a:srgb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УМК «Архимед»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Авт. </a:t>
              </a:r>
              <a:r>
                <a: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О.Ф.Кабардин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463C54-140B-431E-AE0C-1ADE5E36A2B2}"/>
                </a:ext>
              </a:extLst>
            </p:cNvPr>
            <p:cNvSpPr txBox="1"/>
            <p:nvPr/>
          </p:nvSpPr>
          <p:spPr>
            <a:xfrm>
              <a:off x="5692998" y="3860930"/>
              <a:ext cx="2381610" cy="1323439"/>
            </a:xfrm>
            <a:prstGeom prst="rect">
              <a:avLst/>
            </a:prstGeom>
            <a:noFill/>
            <a:ln>
              <a:solidFill>
                <a:srgbClr val="70AD47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 ФПУ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1.2.5.1.4.1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1.2.5.1.4.2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1.2.5.1.4.3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002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81473E-A0F5-4C5F-A247-3B523D6F6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323439"/>
            <a:ext cx="9660988" cy="5361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523585-4302-4F38-8AEA-E18C73380EC6}"/>
              </a:ext>
            </a:extLst>
          </p:cNvPr>
          <p:cNvSpPr txBox="1"/>
          <p:nvPr/>
        </p:nvSpPr>
        <p:spPr>
          <a:xfrm>
            <a:off x="1912034" y="0"/>
            <a:ext cx="77187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БЕСПЛАТНЫЙ ДОСТУП К УЧЕБНИКАМ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МЕДИАТЕКА «ПРОСВЕЩЕНИЕ» </a:t>
            </a:r>
          </a:p>
        </p:txBody>
      </p:sp>
    </p:spTree>
    <p:extLst>
      <p:ext uri="{BB962C8B-B14F-4D97-AF65-F5344CB8AC3E}">
        <p14:creationId xmlns:p14="http://schemas.microsoft.com/office/powerpoint/2010/main" val="137535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4E02EE-FF8B-4EA3-A3AE-CD2601DC3639}"/>
              </a:ext>
            </a:extLst>
          </p:cNvPr>
          <p:cNvSpPr txBox="1"/>
          <p:nvPr/>
        </p:nvSpPr>
        <p:spPr>
          <a:xfrm>
            <a:off x="2580454" y="0"/>
            <a:ext cx="7031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КИНЕМАТИКА. ОСНОВНЫЕ ФОРМУЛЫ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7CE441-940B-4E08-BF67-5C38175BAFD9}"/>
              </a:ext>
            </a:extLst>
          </p:cNvPr>
          <p:cNvSpPr/>
          <p:nvPr/>
        </p:nvSpPr>
        <p:spPr>
          <a:xfrm>
            <a:off x="261133" y="809994"/>
            <a:ext cx="4638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для вычисления средней скорости: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20CBB0-1A9C-48CB-96A7-A9470FFA1DFE}"/>
                  </a:ext>
                </a:extLst>
              </p:cNvPr>
              <p:cNvSpPr txBox="1"/>
              <p:nvPr/>
            </p:nvSpPr>
            <p:spPr>
              <a:xfrm>
                <a:off x="2132840" y="1285380"/>
                <a:ext cx="1264064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ср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  <m:t>полн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  <m:t>полн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20CBB0-1A9C-48CB-96A7-A9470FFA1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840" y="1285380"/>
                <a:ext cx="1264064" cy="629981"/>
              </a:xfrm>
              <a:prstGeom prst="rect">
                <a:avLst/>
              </a:prstGeom>
              <a:blipFill>
                <a:blip r:embed="rId4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C69C85-FEA3-4DEC-9ED7-3FBD8AA46D1C}"/>
              </a:ext>
            </a:extLst>
          </p:cNvPr>
          <p:cNvSpPr/>
          <p:nvPr/>
        </p:nvSpPr>
        <p:spPr>
          <a:xfrm>
            <a:off x="261133" y="19475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координаты тела от времени в случае равномерного прямолинейного движения: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0C7B78-D892-4BC4-8212-EC33561A28F2}"/>
                  </a:ext>
                </a:extLst>
              </p:cNvPr>
              <p:cNvSpPr txBox="1"/>
              <p:nvPr/>
            </p:nvSpPr>
            <p:spPr>
              <a:xfrm>
                <a:off x="2065880" y="2597531"/>
                <a:ext cx="13895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0C7B78-D892-4BC4-8212-EC33561A2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880" y="2597531"/>
                <a:ext cx="1389548" cy="307777"/>
              </a:xfrm>
              <a:prstGeom prst="rect">
                <a:avLst/>
              </a:prstGeom>
              <a:blipFill>
                <a:blip r:embed="rId5"/>
                <a:stretch>
                  <a:fillRect l="-2193" r="-3070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1C1F654-B75D-40E0-A145-79F3778EC4D3}"/>
              </a:ext>
            </a:extLst>
          </p:cNvPr>
          <p:cNvSpPr/>
          <p:nvPr/>
        </p:nvSpPr>
        <p:spPr>
          <a:xfrm>
            <a:off x="261133" y="28382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координаты тела от времени в случае равноускоренного прямолинейного движения: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095CC6-42D3-4745-A4EB-5E7E2793F660}"/>
                  </a:ext>
                </a:extLst>
              </p:cNvPr>
              <p:cNvSpPr txBox="1"/>
              <p:nvPr/>
            </p:nvSpPr>
            <p:spPr>
              <a:xfrm>
                <a:off x="1517525" y="3429000"/>
                <a:ext cx="248625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095CC6-42D3-4745-A4EB-5E7E2793F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525" y="3429000"/>
                <a:ext cx="2486258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E6ECA6-7FF5-4C4E-9DC5-B94A91C67645}"/>
              </a:ext>
            </a:extLst>
          </p:cNvPr>
          <p:cNvSpPr/>
          <p:nvPr/>
        </p:nvSpPr>
        <p:spPr>
          <a:xfrm>
            <a:off x="261133" y="4008309"/>
            <a:ext cx="4999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для проекции перемещения, проекции скорости и проекции ускорения при равноускоренном прямолинейном движении: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232C69-6E52-4BC9-91A1-C10B9CF9A85D}"/>
                  </a:ext>
                </a:extLst>
              </p:cNvPr>
              <p:cNvSpPr txBox="1"/>
              <p:nvPr/>
            </p:nvSpPr>
            <p:spPr>
              <a:xfrm>
                <a:off x="375698" y="4906582"/>
                <a:ext cx="203369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232C69-6E52-4BC9-91A1-C10B9CF9A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98" y="4906582"/>
                <a:ext cx="2033698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24F096-2B1F-40C8-BF04-D6B11C095800}"/>
                  </a:ext>
                </a:extLst>
              </p:cNvPr>
              <p:cNvSpPr txBox="1"/>
              <p:nvPr/>
            </p:nvSpPr>
            <p:spPr>
              <a:xfrm>
                <a:off x="496051" y="5656891"/>
                <a:ext cx="17929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24F096-2B1F-40C8-BF04-D6B11C095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51" y="5656891"/>
                <a:ext cx="1792991" cy="307777"/>
              </a:xfrm>
              <a:prstGeom prst="rect">
                <a:avLst/>
              </a:prstGeom>
              <a:blipFill>
                <a:blip r:embed="rId8"/>
                <a:stretch>
                  <a:fillRect l="-1361" r="-2381"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493FA39-F349-4D36-89F8-C7B29F15FA47}"/>
              </a:ext>
            </a:extLst>
          </p:cNvPr>
          <p:cNvSpPr/>
          <p:nvPr/>
        </p:nvSpPr>
        <p:spPr>
          <a:xfrm>
            <a:off x="5834867" y="8096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Формулы, описывающие свободное падение тела по вертикали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DD0B54-185D-48C7-AB70-C0143A95FD43}"/>
                  </a:ext>
                </a:extLst>
              </p:cNvPr>
              <p:cNvSpPr txBox="1"/>
              <p:nvPr/>
            </p:nvSpPr>
            <p:spPr>
              <a:xfrm>
                <a:off x="5980107" y="1434395"/>
                <a:ext cx="1640193" cy="331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𝑔𝑡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DD0B54-185D-48C7-AB70-C0143A95F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107" y="1434395"/>
                <a:ext cx="1640193" cy="331950"/>
              </a:xfrm>
              <a:prstGeom prst="rect">
                <a:avLst/>
              </a:prstGeom>
              <a:blipFill>
                <a:blip r:embed="rId9"/>
                <a:stretch>
                  <a:fillRect l="-1859" r="-4089" b="-2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0068B0-E407-45F9-9B4F-E01C177917C7}"/>
                  </a:ext>
                </a:extLst>
              </p:cNvPr>
              <p:cNvSpPr txBox="1"/>
              <p:nvPr/>
            </p:nvSpPr>
            <p:spPr>
              <a:xfrm>
                <a:off x="7765540" y="1282879"/>
                <a:ext cx="187974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0068B0-E407-45F9-9B4F-E01C17791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540" y="1282879"/>
                <a:ext cx="1879745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094A0F9-B68E-4F75-9ADB-76F408A64286}"/>
              </a:ext>
            </a:extLst>
          </p:cNvPr>
          <p:cNvSpPr/>
          <p:nvPr/>
        </p:nvSpPr>
        <p:spPr>
          <a:xfrm>
            <a:off x="5834867" y="19485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Формулы, описывающие движение тела, брошенного вертикально вверх с поверхности Земли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DD0186-69E4-45B5-AB99-D1E5855834F3}"/>
                  </a:ext>
                </a:extLst>
              </p:cNvPr>
              <p:cNvSpPr txBox="1"/>
              <p:nvPr/>
            </p:nvSpPr>
            <p:spPr>
              <a:xfrm>
                <a:off x="5980106" y="2753915"/>
                <a:ext cx="1640193" cy="331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𝑔𝑡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DD0186-69E4-45B5-AB99-D1E585583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106" y="2753915"/>
                <a:ext cx="1640193" cy="331950"/>
              </a:xfrm>
              <a:prstGeom prst="rect">
                <a:avLst/>
              </a:prstGeom>
              <a:blipFill>
                <a:blip r:embed="rId11"/>
                <a:stretch>
                  <a:fillRect l="-1859" r="-4089" b="-25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D7AB0D-D8AB-44CB-A77A-FCFE32AB66B0}"/>
                  </a:ext>
                </a:extLst>
              </p:cNvPr>
              <p:cNvSpPr txBox="1"/>
              <p:nvPr/>
            </p:nvSpPr>
            <p:spPr>
              <a:xfrm>
                <a:off x="7765539" y="2593850"/>
                <a:ext cx="187974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D7AB0D-D8AB-44CB-A77A-FCFE32AB6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539" y="2593850"/>
                <a:ext cx="1879745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5B75C17-04A9-4D56-B994-9E43807F2D2D}"/>
              </a:ext>
            </a:extLst>
          </p:cNvPr>
          <p:cNvSpPr/>
          <p:nvPr/>
        </p:nvSpPr>
        <p:spPr>
          <a:xfrm>
            <a:off x="5834867" y="31614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для вычисления скорости через радиус окружности и период обращения: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9CDC94-2588-4479-857E-702D51A3F08D}"/>
                  </a:ext>
                </a:extLst>
              </p:cNvPr>
              <p:cNvSpPr txBox="1"/>
              <p:nvPr/>
            </p:nvSpPr>
            <p:spPr>
              <a:xfrm>
                <a:off x="7760152" y="3775998"/>
                <a:ext cx="1048813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9CDC94-2588-4479-857E-702D51A3F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152" y="3775998"/>
                <a:ext cx="1048813" cy="5761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03318E1-8AA3-40D8-B5E1-AF0C9B61379F}"/>
              </a:ext>
            </a:extLst>
          </p:cNvPr>
          <p:cNvSpPr/>
          <p:nvPr/>
        </p:nvSpPr>
        <p:spPr>
          <a:xfrm>
            <a:off x="5834867" y="4374377"/>
            <a:ext cx="618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для вычисления центростремительного ускорения: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46D961-9B11-4C08-9A42-54F1369030FD}"/>
                  </a:ext>
                </a:extLst>
              </p:cNvPr>
              <p:cNvSpPr txBox="1"/>
              <p:nvPr/>
            </p:nvSpPr>
            <p:spPr>
              <a:xfrm>
                <a:off x="7741524" y="4681971"/>
                <a:ext cx="10897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ц.с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46D961-9B11-4C08-9A42-54F136903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524" y="4681971"/>
                <a:ext cx="1089722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F30AC43-5B44-4EB9-B003-0E8D5A96C60A}"/>
              </a:ext>
            </a:extLst>
          </p:cNvPr>
          <p:cNvSpPr/>
          <p:nvPr/>
        </p:nvSpPr>
        <p:spPr>
          <a:xfrm>
            <a:off x="5834867" y="5337469"/>
            <a:ext cx="5503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Формула, связывающая период и частоту обращения: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6FBAB1-DCFD-41EE-8C77-71A15EC8CE9B}"/>
                  </a:ext>
                </a:extLst>
              </p:cNvPr>
              <p:cNvSpPr txBox="1"/>
              <p:nvPr/>
            </p:nvSpPr>
            <p:spPr>
              <a:xfrm>
                <a:off x="7912597" y="5706801"/>
                <a:ext cx="743922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6FBAB1-DCFD-41EE-8C77-71A15EC8C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597" y="5706801"/>
                <a:ext cx="743922" cy="5761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161485D-4EEA-48EA-86F6-58777A011F76}"/>
              </a:ext>
            </a:extLst>
          </p:cNvPr>
          <p:cNvSpPr/>
          <p:nvPr/>
        </p:nvSpPr>
        <p:spPr>
          <a:xfrm>
            <a:off x="261133" y="6150645"/>
            <a:ext cx="108195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</a:t>
            </a:r>
          </a:p>
          <a:p>
            <a:pPr marL="228600" indent="-228600">
              <a:buAutoNum type="arabicPeriod"/>
            </a:pPr>
            <a:r>
              <a:rPr lang="ru-RU" sz="1050" dirty="0"/>
              <a:t>Кодификатор проверяемых требований к результатам освоения основной образовательной программы основного общего образования и элементов содержания  для проведения основного государственного экзамена  по ФИЗИКЕ </a:t>
            </a:r>
          </a:p>
          <a:p>
            <a:pPr marL="228600" indent="-228600">
              <a:buAutoNum type="arabicPeriod"/>
            </a:pPr>
            <a:r>
              <a:rPr lang="ru-RU" sz="1050" dirty="0"/>
              <a:t>ОГЭ. Физика. Справочник с комментариями ведущих экспертов, Автор: Степанова Г. Н., Лебедева И. Ю., Просвещение 2019</a:t>
            </a:r>
          </a:p>
        </p:txBody>
      </p:sp>
    </p:spTree>
    <p:extLst>
      <p:ext uri="{BB962C8B-B14F-4D97-AF65-F5344CB8AC3E}">
        <p14:creationId xmlns:p14="http://schemas.microsoft.com/office/powerpoint/2010/main" val="918060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523585-4302-4F38-8AEA-E18C73380EC6}"/>
              </a:ext>
            </a:extLst>
          </p:cNvPr>
          <p:cNvSpPr txBox="1"/>
          <p:nvPr/>
        </p:nvSpPr>
        <p:spPr>
          <a:xfrm>
            <a:off x="1912034" y="0"/>
            <a:ext cx="77187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БЕСПЛАТНЫЙ ДОСТУП К УЧЕБНИКАМ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МЕДИАТЕКА «ПРОСВЕЩЕНИЕ»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0DB618-9C24-42EB-9DDC-0CDA8EE00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58" y="1323439"/>
            <a:ext cx="10322683" cy="53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51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523585-4302-4F38-8AEA-E18C73380EC6}"/>
              </a:ext>
            </a:extLst>
          </p:cNvPr>
          <p:cNvSpPr txBox="1"/>
          <p:nvPr/>
        </p:nvSpPr>
        <p:spPr>
          <a:xfrm>
            <a:off x="1912034" y="0"/>
            <a:ext cx="77187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БЕСПЛАТНЫЙ ДОСТУП К УЧЕБНИКАМ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МЕДИАТЕКА «ПРОСВЕЩЕНИЕ»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9F3A85-7A19-4FAB-A787-30C5BECBF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27" y="1323439"/>
            <a:ext cx="9629409" cy="545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91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C867B1-703F-4A4E-B28F-2C69254951EC}"/>
              </a:ext>
            </a:extLst>
          </p:cNvPr>
          <p:cNvSpPr txBox="1"/>
          <p:nvPr/>
        </p:nvSpPr>
        <p:spPr>
          <a:xfrm>
            <a:off x="98474" y="1014578"/>
            <a:ext cx="8285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адресной строке вводим адрес ресурса: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https://cifra.school/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F9D948-DEBA-401F-AFB0-3B99DAE45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81" y="1567701"/>
            <a:ext cx="10963275" cy="4133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5EDB94-B581-4845-819D-1BBBDA1EFD8E}"/>
              </a:ext>
            </a:extLst>
          </p:cNvPr>
          <p:cNvSpPr txBox="1"/>
          <p:nvPr/>
        </p:nvSpPr>
        <p:spPr>
          <a:xfrm>
            <a:off x="2044095" y="65944"/>
            <a:ext cx="72346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РЕСУРС ДЛЯ ДИСТАНЦИОННОГО ОБУЧЕНИЯ 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«МОЯ ШКОЛА В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ONLINE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407936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A096786-295C-415F-9CE3-1AFF32F65638}"/>
              </a:ext>
            </a:extLst>
          </p:cNvPr>
          <p:cNvSpPr txBox="1"/>
          <p:nvPr/>
        </p:nvSpPr>
        <p:spPr>
          <a:xfrm>
            <a:off x="98474" y="64040"/>
            <a:ext cx="412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НАВИГАЦИЯ ПО РЕСУРСУ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D4B693-F666-4039-BBE6-3EA973083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19" y="769354"/>
            <a:ext cx="3345912" cy="980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E5A3D5-C044-4A80-B990-E10941B4C6DE}"/>
              </a:ext>
            </a:extLst>
          </p:cNvPr>
          <p:cNvSpPr txBox="1"/>
          <p:nvPr/>
        </p:nvSpPr>
        <p:spPr>
          <a:xfrm>
            <a:off x="4473526" y="1028870"/>
            <a:ext cx="5634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Нажимаем на кнопку «Выбрать предмет»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4952D4B-34FE-410B-93D0-4D8D1BCF6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569" y="2618261"/>
            <a:ext cx="9782629" cy="39585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524D8E-4368-4DA1-B1A1-E8C9CF329792}"/>
              </a:ext>
            </a:extLst>
          </p:cNvPr>
          <p:cNvSpPr txBox="1"/>
          <p:nvPr/>
        </p:nvSpPr>
        <p:spPr>
          <a:xfrm>
            <a:off x="3334699" y="2156596"/>
            <a:ext cx="5790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Система переводит на перечень предметов</a:t>
            </a:r>
          </a:p>
        </p:txBody>
      </p:sp>
    </p:spTree>
    <p:extLst>
      <p:ext uri="{BB962C8B-B14F-4D97-AF65-F5344CB8AC3E}">
        <p14:creationId xmlns:p14="http://schemas.microsoft.com/office/powerpoint/2010/main" val="877202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A096786-295C-415F-9CE3-1AFF32F65638}"/>
              </a:ext>
            </a:extLst>
          </p:cNvPr>
          <p:cNvSpPr txBox="1"/>
          <p:nvPr/>
        </p:nvSpPr>
        <p:spPr>
          <a:xfrm>
            <a:off x="98474" y="64040"/>
            <a:ext cx="412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НАВИГАЦИЯ ПО РЕСУРСУ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5A3D5-C044-4A80-B990-E10941B4C6DE}"/>
              </a:ext>
            </a:extLst>
          </p:cNvPr>
          <p:cNvSpPr txBox="1"/>
          <p:nvPr/>
        </p:nvSpPr>
        <p:spPr>
          <a:xfrm>
            <a:off x="742286" y="707971"/>
            <a:ext cx="102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того чтобы выбрать предмет, нажимаем на иконку с названием предмета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FBCB05-14F1-42A1-8533-50DD8F6E9E99}"/>
              </a:ext>
            </a:extLst>
          </p:cNvPr>
          <p:cNvSpPr txBox="1"/>
          <p:nvPr/>
        </p:nvSpPr>
        <p:spPr>
          <a:xfrm>
            <a:off x="1052915" y="2964436"/>
            <a:ext cx="9668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Система переносит на страницу предмета и предлагает выбрать класс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D28C54-7AA1-4AFD-8BBC-1E95BC87438C}"/>
              </a:ext>
            </a:extLst>
          </p:cNvPr>
          <p:cNvSpPr txBox="1"/>
          <p:nvPr/>
        </p:nvSpPr>
        <p:spPr>
          <a:xfrm>
            <a:off x="560827" y="5706856"/>
            <a:ext cx="11293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вы ошиблись с выбором предмета, можно нажать на синюю стрелочку «Назад к выбору предмета» в левом верхнем углу страницы.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7E09E1-8FCA-4ADE-8CA3-991025572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553" y="1129904"/>
            <a:ext cx="3527053" cy="185941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65BDC93-55E3-497D-B221-1E71AE8B9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691" y="3514411"/>
            <a:ext cx="71628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09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A096786-295C-415F-9CE3-1AFF32F65638}"/>
              </a:ext>
            </a:extLst>
          </p:cNvPr>
          <p:cNvSpPr txBox="1"/>
          <p:nvPr/>
        </p:nvSpPr>
        <p:spPr>
          <a:xfrm>
            <a:off x="98474" y="64040"/>
            <a:ext cx="412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НАВИГАЦИЯ ПО РЕСУРСУ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5A3D5-C044-4A80-B990-E10941B4C6DE}"/>
              </a:ext>
            </a:extLst>
          </p:cNvPr>
          <p:cNvSpPr txBox="1"/>
          <p:nvPr/>
        </p:nvSpPr>
        <p:spPr>
          <a:xfrm>
            <a:off x="3859066" y="648815"/>
            <a:ext cx="3892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Нажимаем на нужный класс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EFA5FD-6E5D-4485-B563-8982093655F4}"/>
              </a:ext>
            </a:extLst>
          </p:cNvPr>
          <p:cNvSpPr txBox="1"/>
          <p:nvPr/>
        </p:nvSpPr>
        <p:spPr>
          <a:xfrm>
            <a:off x="2054445" y="1997139"/>
            <a:ext cx="8083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Попадаем на страницу с выбором конспекта по нужной теме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F48745-8F36-458A-9C06-F1E8830788A4}"/>
              </a:ext>
            </a:extLst>
          </p:cNvPr>
          <p:cNvSpPr txBox="1"/>
          <p:nvPr/>
        </p:nvSpPr>
        <p:spPr>
          <a:xfrm>
            <a:off x="2516077" y="5455498"/>
            <a:ext cx="7159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Обратите внимание!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Конспекты уроков пополняются КАЖДУЮ неделю!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91321F0-623A-4A0E-BA7B-36CF67CFE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561" y="1041072"/>
            <a:ext cx="3180445" cy="91512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F818BBC-6B0B-4153-8768-1D36598A6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42" y="2664192"/>
            <a:ext cx="11397557" cy="245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21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5C1AB8C-2F6C-4BB2-BB50-08F1E74C760A}"/>
              </a:ext>
            </a:extLst>
          </p:cNvPr>
          <p:cNvSpPr txBox="1"/>
          <p:nvPr/>
        </p:nvSpPr>
        <p:spPr>
          <a:xfrm>
            <a:off x="117208" y="0"/>
            <a:ext cx="4062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Times New Roman" panose="02020603050405020304" pitchFamily="18" charset="0"/>
              </a:rPr>
              <a:t>РЕГИСТРАЦИЯ НА САЙТЕ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32152D-E5E9-4FF3-8537-CF3FDFDCD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584" y="766914"/>
            <a:ext cx="6615665" cy="249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5ADB0C-9B8D-4892-AF97-31A10C2ED821}"/>
              </a:ext>
            </a:extLst>
          </p:cNvPr>
          <p:cNvSpPr txBox="1"/>
          <p:nvPr/>
        </p:nvSpPr>
        <p:spPr>
          <a:xfrm>
            <a:off x="3653977" y="3365445"/>
            <a:ext cx="540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Регистрация на ресурсе не требуется!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2F6076-E60D-4306-8971-877B45AC445F}"/>
              </a:ext>
            </a:extLst>
          </p:cNvPr>
          <p:cNvSpPr txBox="1"/>
          <p:nvPr/>
        </p:nvSpPr>
        <p:spPr>
          <a:xfrm>
            <a:off x="493253" y="3815199"/>
            <a:ext cx="11256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 можете подписаться на рассылку с новостями ресурса (добавление уроков, видеоуроки и т.д.)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этого нужно пролистать страницу ресурса вниз, ввести свой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строку и нажать кнопку «Подписаться».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BDB365-D5EE-4180-946D-3F60CFB5C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88" y="5482765"/>
            <a:ext cx="10310785" cy="108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0504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8114" y="0"/>
            <a:ext cx="5242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ВЕБИНАРЫ ИЗДАТЕЛЬСТВА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апрель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187" y="1154162"/>
            <a:ext cx="119388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10.04.2020 в 15:30 – «Решаем задания ОГЭ вместе. Задания на интерпретацию графиков»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13.04.2020 в 15:30 – «Решаем задания ОГЭ вместе! Магнитное поле»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14.04.2020 в 15:30 – «Решаем задания ОГЭ вместе! Магнитное поле» 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27.04.2020 в 9:30 – «Решаем задания ОГЭ вместе! Световые явления»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29.04.2020 в 9:30 – «Решаем задания ОГЭ вместе! Атомная физика»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30.04.2020 в 11:30 – «Решаем задания ОГЭ вместе! Задания второй части ОГЭ»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9795" y="3429000"/>
            <a:ext cx="9118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информации на: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https://www.prosv.ru/webinars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9966" y="5096987"/>
            <a:ext cx="4118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ЕСЛИ ВАМ НУЖНА ПОМОЩЬ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3607" y="5620207"/>
            <a:ext cx="8815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Вас интересует какая-либо проблемная тема? Мы готовы помочь!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тему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Olitvinov@prosv.ru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806FC7-E417-4D37-A941-463E5620A438}"/>
              </a:ext>
            </a:extLst>
          </p:cNvPr>
          <p:cNvSpPr txBox="1"/>
          <p:nvPr/>
        </p:nvSpPr>
        <p:spPr>
          <a:xfrm>
            <a:off x="4684541" y="3952220"/>
            <a:ext cx="2310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ДЛЯ УЧИТЕЛЕЙ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3402BE9-B743-487D-BCF6-2DCBE41F58E5}"/>
              </a:ext>
            </a:extLst>
          </p:cNvPr>
          <p:cNvSpPr/>
          <p:nvPr/>
        </p:nvSpPr>
        <p:spPr>
          <a:xfrm>
            <a:off x="84186" y="4439418"/>
            <a:ext cx="10832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.04.2020 в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:30 – «Лабораторный практикум в дистанционном формате»</a:t>
            </a:r>
          </a:p>
        </p:txBody>
      </p:sp>
    </p:spTree>
    <p:extLst>
      <p:ext uri="{BB962C8B-B14F-4D97-AF65-F5344CB8AC3E}">
        <p14:creationId xmlns:p14="http://schemas.microsoft.com/office/powerpoint/2010/main" val="336107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075" y="0"/>
            <a:ext cx="5429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996470"/>
            <a:ext cx="5869079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ГК «ПРОСВЕЩЕНИЕ»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АДРЕС: 127473, Москва, ул.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Краснопролетарская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д.16, стр.3, подъезд 8, бизнес-центр «Новослободский»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ТЕЛЕФОН: (495) 789-30-40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ФАКС: (495) 789-30-41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MAIL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prosv@prosv.ru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САЙТ: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http://www.prosv.ru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http://www.spheres.ru/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0108" y="2973934"/>
            <a:ext cx="5292082" cy="1200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 ЗА ВНИМАНИЕ!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64286" y="5202253"/>
            <a:ext cx="3885569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ТЕЛЕФОН: 8(495)789-30-40 доб.41-03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What’s up, Telegram: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(963)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976-10-01 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  OLitvinov@prosv.ru   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19"/>
            <a:ext cx="12192000" cy="957291"/>
          </a:xfrm>
          <a:prstGeom prst="rect">
            <a:avLst/>
          </a:prstGeom>
          <a:pattFill prst="dkUpDiag">
            <a:fgClr>
              <a:srgbClr val="DBE3E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089" tIns="30045" rIns="60089" bIns="30045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C:\Users\MDorkina\Desktop\pros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56" y="9262"/>
            <a:ext cx="1080088" cy="96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0" y="6341339"/>
            <a:ext cx="12192000" cy="484465"/>
            <a:chOff x="0" y="6341339"/>
            <a:chExt cx="9144000" cy="484465"/>
          </a:xfrm>
        </p:grpSpPr>
        <p:pic>
          <p:nvPicPr>
            <p:cNvPr id="10" name="image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341339"/>
              <a:ext cx="9144000" cy="484465"/>
            </a:xfrm>
            <a:prstGeom prst="rect">
              <a:avLst/>
            </a:prstGeom>
            <a:solidFill>
              <a:schemeClr val="bg1"/>
            </a:solidFill>
            <a:ln w="12700">
              <a:miter lim="400000"/>
            </a:ln>
          </p:spPr>
        </p:pic>
        <p:pic>
          <p:nvPicPr>
            <p:cNvPr id="11" name="image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30239" y="6417658"/>
              <a:ext cx="508962" cy="408146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87917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4E02EE-FF8B-4EA3-A3AE-CD2601DC3639}"/>
              </a:ext>
            </a:extLst>
          </p:cNvPr>
          <p:cNvSpPr txBox="1"/>
          <p:nvPr/>
        </p:nvSpPr>
        <p:spPr>
          <a:xfrm>
            <a:off x="2580454" y="0"/>
            <a:ext cx="6680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ДИНАМИКА. ОСНОВНЫЕ ФОРМУЛЫ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717EE8-9032-4C92-A062-D33325BA9EE1}"/>
              </a:ext>
            </a:extLst>
          </p:cNvPr>
          <p:cNvSpPr/>
          <p:nvPr/>
        </p:nvSpPr>
        <p:spPr>
          <a:xfrm>
            <a:off x="261133" y="6150645"/>
            <a:ext cx="108195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</a:t>
            </a:r>
          </a:p>
          <a:p>
            <a:pPr marL="228600" indent="-228600">
              <a:buAutoNum type="arabicPeriod"/>
            </a:pPr>
            <a:r>
              <a:rPr lang="ru-RU" sz="1050" dirty="0"/>
              <a:t>Кодификатор проверяемых требований к результатам освоения основной образовательной программы основного общего образования и элементов содержания  для проведения основного государственного экзамена  по ФИЗИКЕ </a:t>
            </a:r>
          </a:p>
          <a:p>
            <a:pPr marL="228600" indent="-228600">
              <a:buAutoNum type="arabicPeriod"/>
            </a:pPr>
            <a:r>
              <a:rPr lang="ru-RU" sz="1050" dirty="0"/>
              <a:t>ОГЭ. Физика. Справочник с комментариями ведущих экспертов, Автор: Степанова Г. Н., Лебедева И. Ю., Просвещение 2019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EEB139-1C01-4688-8969-6969D9CF29BA}"/>
              </a:ext>
            </a:extLst>
          </p:cNvPr>
          <p:cNvSpPr/>
          <p:nvPr/>
        </p:nvSpPr>
        <p:spPr>
          <a:xfrm>
            <a:off x="261133" y="6463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Сила – векторная физическая величина.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B885CF-885C-4292-A420-18F7A27867F8}"/>
              </a:ext>
            </a:extLst>
          </p:cNvPr>
          <p:cNvSpPr/>
          <p:nvPr/>
        </p:nvSpPr>
        <p:spPr>
          <a:xfrm>
            <a:off x="261133" y="1015663"/>
            <a:ext cx="2494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закон Ньютона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FA1A66-60BB-45E0-BA2A-7BDEDCD64B42}"/>
                  </a:ext>
                </a:extLst>
              </p:cNvPr>
              <p:cNvSpPr txBox="1"/>
              <p:nvPr/>
            </p:nvSpPr>
            <p:spPr>
              <a:xfrm>
                <a:off x="1854707" y="1379298"/>
                <a:ext cx="927754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FA1A66-60BB-45E0-BA2A-7BDEDCD64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707" y="1379298"/>
                <a:ext cx="927754" cy="345159"/>
              </a:xfrm>
              <a:prstGeom prst="rect">
                <a:avLst/>
              </a:prstGeom>
              <a:blipFill>
                <a:blip r:embed="rId4"/>
                <a:stretch>
                  <a:fillRect l="-5921" t="-36842" r="-41447"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0089F2-81D6-4512-8063-B3C4752A1735}"/>
              </a:ext>
            </a:extLst>
          </p:cNvPr>
          <p:cNvSpPr/>
          <p:nvPr/>
        </p:nvSpPr>
        <p:spPr>
          <a:xfrm>
            <a:off x="261133" y="1748630"/>
            <a:ext cx="2477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закон Ньютона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8FF23F-5FBC-4256-A36D-6BDC11BD5DA1}"/>
                  </a:ext>
                </a:extLst>
              </p:cNvPr>
              <p:cNvSpPr txBox="1"/>
              <p:nvPr/>
            </p:nvSpPr>
            <p:spPr>
              <a:xfrm>
                <a:off x="1590564" y="2110494"/>
                <a:ext cx="1456040" cy="332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8FF23F-5FBC-4256-A36D-6BDC11BD5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564" y="2110494"/>
                <a:ext cx="1456040" cy="332848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E95D7D2-EB9E-40E0-93F2-4971ADE071D0}"/>
              </a:ext>
            </a:extLst>
          </p:cNvPr>
          <p:cNvSpPr/>
          <p:nvPr/>
        </p:nvSpPr>
        <p:spPr>
          <a:xfrm>
            <a:off x="261133" y="2478006"/>
            <a:ext cx="1654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Сила тяжести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7A76B1-5340-479A-9F81-DCD91079DC8A}"/>
                  </a:ext>
                </a:extLst>
              </p:cNvPr>
              <p:cNvSpPr txBox="1"/>
              <p:nvPr/>
            </p:nvSpPr>
            <p:spPr>
              <a:xfrm>
                <a:off x="1590564" y="2858372"/>
                <a:ext cx="1219436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  <m:t>тяж</m:t>
                              </m:r>
                            </m:sub>
                          </m:sSub>
                        </m:e>
                      </m:acc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7A76B1-5340-479A-9F81-DCD91079D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564" y="2858372"/>
                <a:ext cx="1219436" cy="345159"/>
              </a:xfrm>
              <a:prstGeom prst="rect">
                <a:avLst/>
              </a:prstGeom>
              <a:blipFill>
                <a:blip r:embed="rId6"/>
                <a:stretch>
                  <a:fillRect l="-4500" t="-24561" r="-31000" b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733A199-2198-45D8-9335-9CFFA3DA55D5}"/>
              </a:ext>
            </a:extLst>
          </p:cNvPr>
          <p:cNvSpPr/>
          <p:nvPr/>
        </p:nvSpPr>
        <p:spPr>
          <a:xfrm>
            <a:off x="261133" y="3244334"/>
            <a:ext cx="314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Закон всемирного тяготения: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D39D9E-6A45-4944-9259-847A89202AB3}"/>
                  </a:ext>
                </a:extLst>
              </p:cNvPr>
              <p:cNvSpPr txBox="1"/>
              <p:nvPr/>
            </p:nvSpPr>
            <p:spPr>
              <a:xfrm>
                <a:off x="1135439" y="3684400"/>
                <a:ext cx="1438535" cy="525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D39D9E-6A45-4944-9259-847A89202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439" y="3684400"/>
                <a:ext cx="1438535" cy="5250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6D5E94-1B64-4251-8FD4-FFB3DCF7D962}"/>
                  </a:ext>
                </a:extLst>
              </p:cNvPr>
              <p:cNvSpPr txBox="1"/>
              <p:nvPr/>
            </p:nvSpPr>
            <p:spPr>
              <a:xfrm>
                <a:off x="970670" y="4088622"/>
                <a:ext cx="2194896" cy="5708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=6,7∙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Н∙</m:t>
                          </m:r>
                          <m:sSup>
                            <m:sSup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кг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6D5E94-1B64-4251-8FD4-FFB3DCF7D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70" y="4088622"/>
                <a:ext cx="2194896" cy="5708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FE478A4-28C8-40D3-9E41-B9CB847329A0}"/>
              </a:ext>
            </a:extLst>
          </p:cNvPr>
          <p:cNvSpPr/>
          <p:nvPr/>
        </p:nvSpPr>
        <p:spPr>
          <a:xfrm>
            <a:off x="261133" y="4653210"/>
            <a:ext cx="4173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упругой деформации (закон Гука):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A7D76D-452F-4C7A-9EB8-C03723A56CD6}"/>
                  </a:ext>
                </a:extLst>
              </p:cNvPr>
              <p:cNvSpPr txBox="1"/>
              <p:nvPr/>
            </p:nvSpPr>
            <p:spPr>
              <a:xfrm>
                <a:off x="1590564" y="5043829"/>
                <a:ext cx="1135567" cy="30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A7D76D-452F-4C7A-9EB8-C03723A56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564" y="5043829"/>
                <a:ext cx="1135567" cy="302519"/>
              </a:xfrm>
              <a:prstGeom prst="rect">
                <a:avLst/>
              </a:prstGeom>
              <a:blipFill>
                <a:blip r:embed="rId9"/>
                <a:stretch>
                  <a:fillRect l="-4839" r="-2151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F8291C5-0486-436A-91FB-27CBD9E0DDF4}"/>
              </a:ext>
            </a:extLst>
          </p:cNvPr>
          <p:cNvSpPr txBox="1"/>
          <p:nvPr/>
        </p:nvSpPr>
        <p:spPr>
          <a:xfrm>
            <a:off x="261133" y="5362004"/>
            <a:ext cx="4418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 –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упругости (жёсткости) </a:t>
            </a:r>
          </a:p>
          <a:p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величина деформации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F8F946D-9239-461E-B870-7B40319A05A2}"/>
              </a:ext>
            </a:extLst>
          </p:cNvPr>
          <p:cNvSpPr/>
          <p:nvPr/>
        </p:nvSpPr>
        <p:spPr>
          <a:xfrm>
            <a:off x="5271409" y="646331"/>
            <a:ext cx="6111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для вычисления модуля силы трения скольжения: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D135F7-3422-4249-B72D-6C1AE2C1CB07}"/>
                  </a:ext>
                </a:extLst>
              </p:cNvPr>
              <p:cNvSpPr txBox="1"/>
              <p:nvPr/>
            </p:nvSpPr>
            <p:spPr>
              <a:xfrm>
                <a:off x="7776325" y="1044013"/>
                <a:ext cx="1101584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D135F7-3422-4249-B72D-6C1AE2C1C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325" y="1044013"/>
                <a:ext cx="1101584" cy="335285"/>
              </a:xfrm>
              <a:prstGeom prst="rect">
                <a:avLst/>
              </a:prstGeom>
              <a:blipFill>
                <a:blip r:embed="rId10"/>
                <a:stretch>
                  <a:fillRect l="-5556" r="-5000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9064175-7195-4938-AA27-8AC669B006CA}"/>
              </a:ext>
            </a:extLst>
          </p:cNvPr>
          <p:cNvSpPr txBox="1"/>
          <p:nvPr/>
        </p:nvSpPr>
        <p:spPr>
          <a:xfrm>
            <a:off x="6989443" y="1361182"/>
            <a:ext cx="2675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трения</a:t>
            </a:r>
          </a:p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–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сила реакции опоры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D2780FD-0BC5-49E9-A83B-74116D06EE2E}"/>
              </a:ext>
            </a:extLst>
          </p:cNvPr>
          <p:cNvSpPr/>
          <p:nvPr/>
        </p:nvSpPr>
        <p:spPr>
          <a:xfrm>
            <a:off x="6657557" y="2010500"/>
            <a:ext cx="3464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 спутники Земли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6F53BBB-9CF0-4240-95C4-0A943D64334A}"/>
                  </a:ext>
                </a:extLst>
              </p:cNvPr>
              <p:cNvSpPr txBox="1"/>
              <p:nvPr/>
            </p:nvSpPr>
            <p:spPr>
              <a:xfrm>
                <a:off x="6408450" y="2440918"/>
                <a:ext cx="1367875" cy="5900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Земли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Земли</m:t>
                              </m:r>
                            </m:sub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6F53BBB-9CF0-4240-95C4-0A943D643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450" y="2440918"/>
                <a:ext cx="1367875" cy="5900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0DBD12-F7BC-4671-951B-32D8164BC167}"/>
                  </a:ext>
                </a:extLst>
              </p:cNvPr>
              <p:cNvSpPr txBox="1"/>
              <p:nvPr/>
            </p:nvSpPr>
            <p:spPr>
              <a:xfrm>
                <a:off x="8877909" y="2420347"/>
                <a:ext cx="2093073" cy="58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Земли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Земли</m:t>
                                  </m:r>
                                </m:sub>
                              </m:s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0DBD12-F7BC-4671-951B-32D8164BC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909" y="2420347"/>
                <a:ext cx="2093073" cy="5845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C31F263-2A31-40BB-8A8C-0234F2A7E5DD}"/>
              </a:ext>
            </a:extLst>
          </p:cNvPr>
          <p:cNvSpPr txBox="1"/>
          <p:nvPr/>
        </p:nvSpPr>
        <p:spPr>
          <a:xfrm>
            <a:off x="6096000" y="3029156"/>
            <a:ext cx="2454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поверхности Земли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0ECB7F-16C9-445A-8004-B408C59C17B8}"/>
              </a:ext>
            </a:extLst>
          </p:cNvPr>
          <p:cNvSpPr txBox="1"/>
          <p:nvPr/>
        </p:nvSpPr>
        <p:spPr>
          <a:xfrm>
            <a:off x="8756433" y="3029156"/>
            <a:ext cx="2731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высоте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поверхностью Земли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C29802-FEC4-44EA-8EC5-D09AFF0FD4F7}"/>
              </a:ext>
            </a:extLst>
          </p:cNvPr>
          <p:cNvSpPr txBox="1"/>
          <p:nvPr/>
        </p:nvSpPr>
        <p:spPr>
          <a:xfrm>
            <a:off x="5271409" y="3824394"/>
            <a:ext cx="422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космическая скорость для Земли: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F9AB2D4-FEFB-4198-890F-8F9731486AEB}"/>
                  </a:ext>
                </a:extLst>
              </p:cNvPr>
              <p:cNvSpPr txBox="1"/>
              <p:nvPr/>
            </p:nvSpPr>
            <p:spPr>
              <a:xfrm>
                <a:off x="6780995" y="4159546"/>
                <a:ext cx="3538276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1к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Земли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Земли</m:t>
                              </m:r>
                            </m:sub>
                          </m:sSub>
                        </m:e>
                      </m:rad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Земли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Земли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F9AB2D4-FEFB-4198-890F-8F9731486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995" y="4159546"/>
                <a:ext cx="3538276" cy="818366"/>
              </a:xfrm>
              <a:prstGeom prst="rect">
                <a:avLst/>
              </a:prstGeom>
              <a:blipFill>
                <a:blip r:embed="rId13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94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4E02EE-FF8B-4EA3-A3AE-CD2601DC3639}"/>
              </a:ext>
            </a:extLst>
          </p:cNvPr>
          <p:cNvSpPr txBox="1"/>
          <p:nvPr/>
        </p:nvSpPr>
        <p:spPr>
          <a:xfrm>
            <a:off x="1553513" y="0"/>
            <a:ext cx="8675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ЗАКОНЫ СОХРАНЕНИЯ. ОСНОВНЫЕ ФОРМУЛЫ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A24B23-96DE-4E15-82F8-252E12AD4121}"/>
              </a:ext>
            </a:extLst>
          </p:cNvPr>
          <p:cNvSpPr/>
          <p:nvPr/>
        </p:nvSpPr>
        <p:spPr>
          <a:xfrm>
            <a:off x="261133" y="6150645"/>
            <a:ext cx="108195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</a:t>
            </a:r>
          </a:p>
          <a:p>
            <a:pPr marL="228600" indent="-228600">
              <a:buAutoNum type="arabicPeriod"/>
            </a:pPr>
            <a:r>
              <a:rPr lang="ru-RU" sz="1050" dirty="0"/>
              <a:t>Кодификатор проверяемых требований к результатам освоения основной образовательной программы основного общего образования и элементов содержания  для проведения основного государственного экзамена  по ФИЗИКЕ </a:t>
            </a:r>
          </a:p>
          <a:p>
            <a:pPr marL="228600" indent="-228600">
              <a:buAutoNum type="arabicPeriod"/>
            </a:pPr>
            <a:r>
              <a:rPr lang="ru-RU" sz="1050" dirty="0"/>
              <a:t>ОГЭ. Физика. Справочник с комментариями ведущих экспертов, Автор: Степанова Г. Н., Лебедева И. Ю., Просвещение 2019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32A89E-7895-488A-A2F9-DCBFB58B9FE9}"/>
              </a:ext>
            </a:extLst>
          </p:cNvPr>
          <p:cNvSpPr/>
          <p:nvPr/>
        </p:nvSpPr>
        <p:spPr>
          <a:xfrm>
            <a:off x="261133" y="646331"/>
            <a:ext cx="4912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 тела – векторная физическая величина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842F5F-A519-4C14-AB76-0EFF86796269}"/>
                  </a:ext>
                </a:extLst>
              </p:cNvPr>
              <p:cNvSpPr txBox="1"/>
              <p:nvPr/>
            </p:nvSpPr>
            <p:spPr>
              <a:xfrm>
                <a:off x="2271683" y="1010625"/>
                <a:ext cx="89171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842F5F-A519-4C14-AB76-0EFF86796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683" y="1010625"/>
                <a:ext cx="891719" cy="307777"/>
              </a:xfrm>
              <a:prstGeom prst="rect">
                <a:avLst/>
              </a:prstGeom>
              <a:blipFill>
                <a:blip r:embed="rId4"/>
                <a:stretch>
                  <a:fillRect l="-6849" t="-40000" r="-43151" b="-2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BC8F77-89FB-46EC-A0CC-0B85FC6DB93D}"/>
              </a:ext>
            </a:extLst>
          </p:cNvPr>
          <p:cNvSpPr/>
          <p:nvPr/>
        </p:nvSpPr>
        <p:spPr>
          <a:xfrm>
            <a:off x="261132" y="1318402"/>
            <a:ext cx="238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 системы тел: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991994-CCC2-4B71-853B-CC88928348A1}"/>
                  </a:ext>
                </a:extLst>
              </p:cNvPr>
              <p:cNvSpPr txBox="1"/>
              <p:nvPr/>
            </p:nvSpPr>
            <p:spPr>
              <a:xfrm>
                <a:off x="1452067" y="1682696"/>
                <a:ext cx="26018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+…+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991994-CCC2-4B71-853B-CC8892834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067" y="1682696"/>
                <a:ext cx="2601866" cy="307777"/>
              </a:xfrm>
              <a:prstGeom prst="rect">
                <a:avLst/>
              </a:prstGeom>
              <a:blipFill>
                <a:blip r:embed="rId5"/>
                <a:stretch>
                  <a:fillRect l="-1874" t="-37255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904DC13-9B14-4A98-BDA5-0F5DA43E41CF}"/>
              </a:ext>
            </a:extLst>
          </p:cNvPr>
          <p:cNvSpPr/>
          <p:nvPr/>
        </p:nvSpPr>
        <p:spPr>
          <a:xfrm>
            <a:off x="261132" y="2021354"/>
            <a:ext cx="5771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 силы (другая формулировка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Ньютона: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D58CE1-BDDE-4012-97D5-56E73A2DFAEE}"/>
                  </a:ext>
                </a:extLst>
              </p:cNvPr>
              <p:cNvSpPr txBox="1"/>
              <p:nvPr/>
            </p:nvSpPr>
            <p:spPr>
              <a:xfrm>
                <a:off x="912144" y="2421567"/>
                <a:ext cx="1359539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D58CE1-BDDE-4012-97D5-56E73A2DF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44" y="2421567"/>
                <a:ext cx="1359539" cy="345159"/>
              </a:xfrm>
              <a:prstGeom prst="rect">
                <a:avLst/>
              </a:prstGeom>
              <a:blipFill>
                <a:blip r:embed="rId6"/>
                <a:stretch>
                  <a:fillRect l="-4036" t="-36842" r="-3139" b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45AD70-A722-4D08-AF43-1651FA3C1E4F}"/>
                  </a:ext>
                </a:extLst>
              </p:cNvPr>
              <p:cNvSpPr txBox="1"/>
              <p:nvPr/>
            </p:nvSpPr>
            <p:spPr>
              <a:xfrm>
                <a:off x="2912012" y="2324093"/>
                <a:ext cx="913840" cy="607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45AD70-A722-4D08-AF43-1651FA3C1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012" y="2324093"/>
                <a:ext cx="913840" cy="6070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E9F1E5A-2F5B-4624-B7F8-4E7B7578E68F}"/>
              </a:ext>
            </a:extLst>
          </p:cNvPr>
          <p:cNvSpPr/>
          <p:nvPr/>
        </p:nvSpPr>
        <p:spPr>
          <a:xfrm>
            <a:off x="264082" y="2914879"/>
            <a:ext cx="5798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 сохранения импульса для замкнутой системы тел: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7E8046-FD51-460E-9652-03202E187D61}"/>
                  </a:ext>
                </a:extLst>
              </p:cNvPr>
              <p:cNvSpPr txBox="1"/>
              <p:nvPr/>
            </p:nvSpPr>
            <p:spPr>
              <a:xfrm>
                <a:off x="487957" y="3346516"/>
                <a:ext cx="53176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+…=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+…=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7E8046-FD51-460E-9652-03202E187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346516"/>
                <a:ext cx="5317610" cy="307777"/>
              </a:xfrm>
              <a:prstGeom prst="rect">
                <a:avLst/>
              </a:prstGeom>
              <a:blipFill>
                <a:blip r:embed="rId8"/>
                <a:stretch>
                  <a:fillRect l="-688" t="-40000" r="-344" b="-2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05880C0-9086-4646-896C-B60247491199}"/>
              </a:ext>
            </a:extLst>
          </p:cNvPr>
          <p:cNvSpPr/>
          <p:nvPr/>
        </p:nvSpPr>
        <p:spPr>
          <a:xfrm>
            <a:off x="256864" y="3654293"/>
            <a:ext cx="3554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ЗСИ для двух тел – упругий удар: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F88008-A796-45AA-9FAF-C55DCBC0DF18}"/>
                  </a:ext>
                </a:extLst>
              </p:cNvPr>
              <p:cNvSpPr txBox="1"/>
              <p:nvPr/>
            </p:nvSpPr>
            <p:spPr>
              <a:xfrm>
                <a:off x="1562642" y="4009482"/>
                <a:ext cx="2309799" cy="370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F88008-A796-45AA-9FAF-C55DCBC0D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642" y="4009482"/>
                <a:ext cx="2309799" cy="370614"/>
              </a:xfrm>
              <a:prstGeom prst="rect">
                <a:avLst/>
              </a:prstGeom>
              <a:blipFill>
                <a:blip r:embed="rId9"/>
                <a:stretch>
                  <a:fillRect l="-2375" r="-2902" b="-213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958020-A7B5-443E-B904-51575BDDFB88}"/>
                  </a:ext>
                </a:extLst>
              </p:cNvPr>
              <p:cNvSpPr txBox="1"/>
              <p:nvPr/>
            </p:nvSpPr>
            <p:spPr>
              <a:xfrm>
                <a:off x="919067" y="4393707"/>
                <a:ext cx="3596947" cy="370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958020-A7B5-443E-B904-51575BDDF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67" y="4393707"/>
                <a:ext cx="3596947" cy="370614"/>
              </a:xfrm>
              <a:prstGeom prst="rect">
                <a:avLst/>
              </a:prstGeom>
              <a:blipFill>
                <a:blip r:embed="rId10"/>
                <a:stretch>
                  <a:fillRect l="-678" r="-1525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C0CB949-5790-4143-AA95-AE78D2C0A469}"/>
              </a:ext>
            </a:extLst>
          </p:cNvPr>
          <p:cNvSpPr/>
          <p:nvPr/>
        </p:nvSpPr>
        <p:spPr>
          <a:xfrm>
            <a:off x="256863" y="4763039"/>
            <a:ext cx="3774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ЗСИ для двух тел – неупругий удар: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2A5F84-992D-42F3-A727-E064A427CE31}"/>
                  </a:ext>
                </a:extLst>
              </p:cNvPr>
              <p:cNvSpPr txBox="1"/>
              <p:nvPr/>
            </p:nvSpPr>
            <p:spPr>
              <a:xfrm>
                <a:off x="1956594" y="5093313"/>
                <a:ext cx="1521891" cy="370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2A5F84-992D-42F3-A727-E064A427C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594" y="5093313"/>
                <a:ext cx="1521891" cy="370614"/>
              </a:xfrm>
              <a:prstGeom prst="rect">
                <a:avLst/>
              </a:prstGeom>
              <a:blipFill>
                <a:blip r:embed="rId11"/>
                <a:stretch>
                  <a:fillRect l="-3600" r="-6000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47D58D-6EE1-4902-B8D6-4D51D14A7A13}"/>
                  </a:ext>
                </a:extLst>
              </p:cNvPr>
              <p:cNvSpPr txBox="1"/>
              <p:nvPr/>
            </p:nvSpPr>
            <p:spPr>
              <a:xfrm>
                <a:off x="976231" y="5448475"/>
                <a:ext cx="3333541" cy="370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47D58D-6EE1-4902-B8D6-4D51D14A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31" y="5448475"/>
                <a:ext cx="3333541" cy="370614"/>
              </a:xfrm>
              <a:prstGeom prst="rect">
                <a:avLst/>
              </a:prstGeom>
              <a:blipFill>
                <a:blip r:embed="rId12"/>
                <a:stretch>
                  <a:fillRect l="-548" r="-1828" b="-29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833BD2D-4C06-4B89-823B-F0EE1716D7FE}"/>
              </a:ext>
            </a:extLst>
          </p:cNvPr>
          <p:cNvSpPr/>
          <p:nvPr/>
        </p:nvSpPr>
        <p:spPr>
          <a:xfrm>
            <a:off x="6466333" y="646331"/>
            <a:ext cx="4148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Формула для вычисления работы силы: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C14C8B-3A55-4E32-8FAA-88A436721933}"/>
                  </a:ext>
                </a:extLst>
              </p:cNvPr>
              <p:cNvSpPr txBox="1"/>
              <p:nvPr/>
            </p:nvSpPr>
            <p:spPr>
              <a:xfrm>
                <a:off x="6579974" y="1040608"/>
                <a:ext cx="14631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𝐹𝑆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C14C8B-3A55-4E32-8FAA-88A436721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974" y="1040608"/>
                <a:ext cx="1463157" cy="307777"/>
              </a:xfrm>
              <a:prstGeom prst="rect">
                <a:avLst/>
              </a:prstGeom>
              <a:blipFill>
                <a:blip r:embed="rId13"/>
                <a:stretch>
                  <a:fillRect l="-3333" r="-166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F4B0BBD-802B-4A5D-8793-65B5433C3603}"/>
              </a:ext>
            </a:extLst>
          </p:cNvPr>
          <p:cNvSpPr txBox="1"/>
          <p:nvPr/>
        </p:nvSpPr>
        <p:spPr>
          <a:xfrm>
            <a:off x="8189426" y="993276"/>
            <a:ext cx="3760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угол между вектором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силы и вектором перемещения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B5B02D0-3E14-471C-9D45-EA48E4E0BDFC}"/>
              </a:ext>
            </a:extLst>
          </p:cNvPr>
          <p:cNvSpPr/>
          <p:nvPr/>
        </p:nvSpPr>
        <p:spPr>
          <a:xfrm>
            <a:off x="6581247" y="1687734"/>
            <a:ext cx="2706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Механическая мощность: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909D6A-D60B-40CA-BAF4-EB32C9AAEBD5}"/>
                  </a:ext>
                </a:extLst>
              </p:cNvPr>
              <p:cNvSpPr txBox="1"/>
              <p:nvPr/>
            </p:nvSpPr>
            <p:spPr>
              <a:xfrm>
                <a:off x="7311552" y="2112901"/>
                <a:ext cx="3338030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𝐹𝑆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909D6A-D60B-40CA-BAF4-EB32C9AAE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552" y="2112901"/>
                <a:ext cx="3338030" cy="57817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8B61061-017C-4319-B8E1-EEB8A944F875}"/>
              </a:ext>
            </a:extLst>
          </p:cNvPr>
          <p:cNvSpPr/>
          <p:nvPr/>
        </p:nvSpPr>
        <p:spPr>
          <a:xfrm>
            <a:off x="6579974" y="2665656"/>
            <a:ext cx="5086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для вычисления кинетической энергии: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768083-46FD-418B-80DB-DD28ABA3AE08}"/>
                  </a:ext>
                </a:extLst>
              </p:cNvPr>
              <p:cNvSpPr txBox="1"/>
              <p:nvPr/>
            </p:nvSpPr>
            <p:spPr>
              <a:xfrm>
                <a:off x="8189910" y="3043169"/>
                <a:ext cx="12690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кин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768083-46FD-418B-80DB-DD28ABA3A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910" y="3043169"/>
                <a:ext cx="1269065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770C9F5-1294-4E41-92C8-069D5E51306D}"/>
              </a:ext>
            </a:extLst>
          </p:cNvPr>
          <p:cNvSpPr/>
          <p:nvPr/>
        </p:nvSpPr>
        <p:spPr>
          <a:xfrm>
            <a:off x="6579973" y="3648484"/>
            <a:ext cx="5211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для вычисления потенциальной энергии: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4AC0C0-9BDB-4957-A549-302764CCB264}"/>
                  </a:ext>
                </a:extLst>
              </p:cNvPr>
              <p:cNvSpPr txBox="1"/>
              <p:nvPr/>
            </p:nvSpPr>
            <p:spPr>
              <a:xfrm>
                <a:off x="7316929" y="4138832"/>
                <a:ext cx="1235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пот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4AC0C0-9BDB-4957-A549-302764CCB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929" y="4138832"/>
                <a:ext cx="1235466" cy="276999"/>
              </a:xfrm>
              <a:prstGeom prst="rect">
                <a:avLst/>
              </a:prstGeom>
              <a:blipFill>
                <a:blip r:embed="rId16"/>
                <a:stretch>
                  <a:fillRect l="-3941" t="-2222" r="-5911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67FBF4-3852-4A85-87C7-10D41ADE8DFB}"/>
                  </a:ext>
                </a:extLst>
              </p:cNvPr>
              <p:cNvSpPr txBox="1"/>
              <p:nvPr/>
            </p:nvSpPr>
            <p:spPr>
              <a:xfrm>
                <a:off x="9185750" y="3965356"/>
                <a:ext cx="132741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пот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67FBF4-3852-4A85-87C7-10D41ADE8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750" y="3965356"/>
                <a:ext cx="1327415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155A707D-941A-4A65-A401-1DEE4D23D73B}"/>
              </a:ext>
            </a:extLst>
          </p:cNvPr>
          <p:cNvSpPr txBox="1"/>
          <p:nvPr/>
        </p:nvSpPr>
        <p:spPr>
          <a:xfrm>
            <a:off x="9123234" y="4394348"/>
            <a:ext cx="1203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пружины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2578488-F143-4696-81B6-3E24ADE3A28D}"/>
              </a:ext>
            </a:extLst>
          </p:cNvPr>
          <p:cNvSpPr/>
          <p:nvPr/>
        </p:nvSpPr>
        <p:spPr>
          <a:xfrm>
            <a:off x="6795343" y="4397223"/>
            <a:ext cx="2278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тело, поднятое над Землёй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E9A298-D134-44C8-9634-2F7ACE320244}"/>
              </a:ext>
            </a:extLst>
          </p:cNvPr>
          <p:cNvSpPr txBox="1"/>
          <p:nvPr/>
        </p:nvSpPr>
        <p:spPr>
          <a:xfrm>
            <a:off x="6586423" y="4651686"/>
            <a:ext cx="320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механическая энергия: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BD54D6C6-7893-450A-8394-EEBEE629D32E}"/>
                  </a:ext>
                </a:extLst>
              </p:cNvPr>
              <p:cNvSpPr/>
              <p:nvPr/>
            </p:nvSpPr>
            <p:spPr>
              <a:xfrm>
                <a:off x="6968293" y="4877333"/>
                <a:ext cx="371229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пол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кин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пот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BD54D6C6-7893-450A-8394-EEBEE629D3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293" y="4877333"/>
                <a:ext cx="3712298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A26D6CB-1629-4859-B304-6ABB2962869B}"/>
              </a:ext>
            </a:extLst>
          </p:cNvPr>
          <p:cNvSpPr/>
          <p:nvPr/>
        </p:nvSpPr>
        <p:spPr>
          <a:xfrm>
            <a:off x="6586423" y="5430869"/>
            <a:ext cx="4252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 сохранения механической энергии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3FBD78-37CD-42A5-B676-93FC073DA37B}"/>
                  </a:ext>
                </a:extLst>
              </p:cNvPr>
              <p:cNvSpPr txBox="1"/>
              <p:nvPr/>
            </p:nvSpPr>
            <p:spPr>
              <a:xfrm>
                <a:off x="6996747" y="5796371"/>
                <a:ext cx="3200556" cy="30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пол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если </m:t>
                      </m:r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3FBD78-37CD-42A5-B676-93FC073DA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747" y="5796371"/>
                <a:ext cx="3200556" cy="301878"/>
              </a:xfrm>
              <a:prstGeom prst="rect">
                <a:avLst/>
              </a:prstGeom>
              <a:blipFill>
                <a:blip r:embed="rId19"/>
                <a:stretch>
                  <a:fillRect l="-1333" r="-1143" b="-22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93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4E02EE-FF8B-4EA3-A3AE-CD2601DC3639}"/>
              </a:ext>
            </a:extLst>
          </p:cNvPr>
          <p:cNvSpPr txBox="1"/>
          <p:nvPr/>
        </p:nvSpPr>
        <p:spPr>
          <a:xfrm>
            <a:off x="2580454" y="0"/>
            <a:ext cx="6223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СТАТИКА. ОСНОВНЫЕ ФОРМУЛЫ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DB58D2-32C0-4D38-A95B-F64D9974D8EE}"/>
              </a:ext>
            </a:extLst>
          </p:cNvPr>
          <p:cNvSpPr/>
          <p:nvPr/>
        </p:nvSpPr>
        <p:spPr>
          <a:xfrm>
            <a:off x="261133" y="6150645"/>
            <a:ext cx="108195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</a:t>
            </a:r>
          </a:p>
          <a:p>
            <a:pPr marL="228600" indent="-228600">
              <a:buAutoNum type="arabicPeriod"/>
            </a:pPr>
            <a:r>
              <a:rPr lang="ru-RU" sz="1050" dirty="0"/>
              <a:t>Кодификатор проверяемых требований к результатам освоения основной образовательной программы основного общего образования и элементов содержания  для проведения основного государственного экзамена  по ФИЗИКЕ </a:t>
            </a:r>
          </a:p>
          <a:p>
            <a:pPr marL="228600" indent="-228600">
              <a:buAutoNum type="arabicPeriod"/>
            </a:pPr>
            <a:r>
              <a:rPr lang="ru-RU" sz="1050" dirty="0"/>
              <a:t>ОГЭ. Физика. Справочник с комментариями ведущих экспертов, Автор: Степанова Г. Н., Лебедева И. Ю., Просвещение 2019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C52B3DD-2036-49D2-AB11-58FB4182C05B}"/>
              </a:ext>
            </a:extLst>
          </p:cNvPr>
          <p:cNvSpPr/>
          <p:nvPr/>
        </p:nvSpPr>
        <p:spPr>
          <a:xfrm>
            <a:off x="263025" y="646331"/>
            <a:ext cx="249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Рычаг. Момент силы.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8E15BD-B71C-428E-B195-607EED141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71" y="1015664"/>
            <a:ext cx="1589148" cy="1150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A9A167-204E-49DD-AB64-60B76B1B81DF}"/>
                  </a:ext>
                </a:extLst>
              </p:cNvPr>
              <p:cNvSpPr txBox="1"/>
              <p:nvPr/>
            </p:nvSpPr>
            <p:spPr>
              <a:xfrm>
                <a:off x="2470609" y="1015663"/>
                <a:ext cx="863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𝐹𝑙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A9A167-204E-49DD-AB64-60B76B1B8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609" y="1015663"/>
                <a:ext cx="863826" cy="307777"/>
              </a:xfrm>
              <a:prstGeom prst="rect">
                <a:avLst/>
              </a:prstGeom>
              <a:blipFill>
                <a:blip r:embed="rId5"/>
                <a:stretch>
                  <a:fillRect l="-6338" r="-5634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C541BB1-124B-474C-8438-1BE1EBBBA32B}"/>
              </a:ext>
            </a:extLst>
          </p:cNvPr>
          <p:cNvSpPr txBox="1"/>
          <p:nvPr/>
        </p:nvSpPr>
        <p:spPr>
          <a:xfrm>
            <a:off x="2374128" y="1259440"/>
            <a:ext cx="3721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–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силы</a:t>
            </a:r>
          </a:p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 –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сила</a:t>
            </a:r>
          </a:p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–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плечо силы, расстояние от оси до точки приложения силы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E589C7-623A-4EC3-A697-923A84CEA63A}"/>
              </a:ext>
            </a:extLst>
          </p:cNvPr>
          <p:cNvSpPr/>
          <p:nvPr/>
        </p:nvSpPr>
        <p:spPr>
          <a:xfrm>
            <a:off x="347171" y="2491769"/>
            <a:ext cx="3123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равновесия рычага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01E94A-FCCD-44DE-9F36-8920C29F0CB5}"/>
                  </a:ext>
                </a:extLst>
              </p:cNvPr>
              <p:cNvSpPr txBox="1"/>
              <p:nvPr/>
            </p:nvSpPr>
            <p:spPr>
              <a:xfrm>
                <a:off x="1141745" y="2877593"/>
                <a:ext cx="18862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…=0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01E94A-FCCD-44DE-9F36-8920C29F0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745" y="2877593"/>
                <a:ext cx="1886286" cy="276999"/>
              </a:xfrm>
              <a:prstGeom prst="rect">
                <a:avLst/>
              </a:prstGeom>
              <a:blipFill>
                <a:blip r:embed="rId6"/>
                <a:stretch>
                  <a:fillRect l="-2258" r="-2581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AC5AE1-BCAB-4CFC-9F98-7DEF34B9C159}"/>
              </a:ext>
            </a:extLst>
          </p:cNvPr>
          <p:cNvSpPr/>
          <p:nvPr/>
        </p:nvSpPr>
        <p:spPr>
          <a:xfrm>
            <a:off x="446146" y="3186444"/>
            <a:ext cx="3000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правило механики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7DB37A-1AFB-4AE0-AF9D-C1B1646D63E8}"/>
                  </a:ext>
                </a:extLst>
              </p:cNvPr>
              <p:cNvSpPr txBox="1"/>
              <p:nvPr/>
            </p:nvSpPr>
            <p:spPr>
              <a:xfrm>
                <a:off x="2308425" y="3539103"/>
                <a:ext cx="898772" cy="6346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7DB37A-1AFB-4AE0-AF9D-C1B1646D6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425" y="3539103"/>
                <a:ext cx="898772" cy="6346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D0656B-56EB-4A95-AA5B-15F98F209305}"/>
                  </a:ext>
                </a:extLst>
              </p:cNvPr>
              <p:cNvSpPr txBox="1"/>
              <p:nvPr/>
            </p:nvSpPr>
            <p:spPr>
              <a:xfrm>
                <a:off x="571719" y="3702546"/>
                <a:ext cx="13369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D0656B-56EB-4A95-AA5B-15F98F209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19" y="3702546"/>
                <a:ext cx="1336969" cy="307777"/>
              </a:xfrm>
              <a:prstGeom prst="rect">
                <a:avLst/>
              </a:prstGeom>
              <a:blipFill>
                <a:blip r:embed="rId8"/>
                <a:stretch>
                  <a:fillRect l="-4110" r="-1370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3D50D65-F969-4394-B8B3-DE7D54DD580E}"/>
              </a:ext>
            </a:extLst>
          </p:cNvPr>
          <p:cNvSpPr/>
          <p:nvPr/>
        </p:nvSpPr>
        <p:spPr>
          <a:xfrm>
            <a:off x="457270" y="4176043"/>
            <a:ext cx="2978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КПД простых механизмов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1841EC-D8CC-439C-8D15-31ECF9E86AF5}"/>
                  </a:ext>
                </a:extLst>
              </p:cNvPr>
              <p:cNvSpPr txBox="1"/>
              <p:nvPr/>
            </p:nvSpPr>
            <p:spPr>
              <a:xfrm>
                <a:off x="900980" y="4665976"/>
                <a:ext cx="2090829" cy="6678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полез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затр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1841EC-D8CC-439C-8D15-31ECF9E86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80" y="4665976"/>
                <a:ext cx="2090829" cy="6678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E422ADD-4816-4DF2-8AF9-3711F7568F8A}"/>
              </a:ext>
            </a:extLst>
          </p:cNvPr>
          <p:cNvSpPr txBox="1"/>
          <p:nvPr/>
        </p:nvSpPr>
        <p:spPr>
          <a:xfrm>
            <a:off x="7317217" y="646331"/>
            <a:ext cx="224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Неподвижный блок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B61D69D-1496-4205-A806-F632D8B742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3809" y="1100564"/>
            <a:ext cx="145732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365692-56C3-420C-B4F4-8E962423CB3D}"/>
              </a:ext>
            </a:extLst>
          </p:cNvPr>
          <p:cNvSpPr txBox="1"/>
          <p:nvPr/>
        </p:nvSpPr>
        <p:spPr>
          <a:xfrm>
            <a:off x="8409934" y="997830"/>
            <a:ext cx="32803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Неподвижный блок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даёт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выигрыша в силе.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Неподвижный блок позволяет менять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действия силы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703254-C827-450D-878D-1419DC2BA285}"/>
              </a:ext>
            </a:extLst>
          </p:cNvPr>
          <p:cNvSpPr txBox="1"/>
          <p:nvPr/>
        </p:nvSpPr>
        <p:spPr>
          <a:xfrm>
            <a:off x="7406903" y="2744725"/>
            <a:ext cx="200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Подвижный блок</a:t>
            </a:r>
          </a:p>
        </p:txBody>
      </p:sp>
      <p:pic>
        <p:nvPicPr>
          <p:cNvPr id="20" name="Рисунок 19" descr="Изображение выглядит как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2E62162-1729-4ED9-A15A-20FBFB5ACC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96" y="2850197"/>
            <a:ext cx="822370" cy="26785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17A5998-5000-4610-9734-C0F8ECA834C2}"/>
              </a:ext>
            </a:extLst>
          </p:cNvPr>
          <p:cNvSpPr txBox="1"/>
          <p:nvPr/>
        </p:nvSpPr>
        <p:spPr>
          <a:xfrm>
            <a:off x="7427866" y="3112129"/>
            <a:ext cx="3280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Подвижный блок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даёт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выигрыш в силе в два раза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02C43B-38E7-4530-813D-10F4994F1E49}"/>
                  </a:ext>
                </a:extLst>
              </p:cNvPr>
              <p:cNvSpPr txBox="1"/>
              <p:nvPr/>
            </p:nvSpPr>
            <p:spPr>
              <a:xfrm>
                <a:off x="8632238" y="3788106"/>
                <a:ext cx="780727" cy="574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02C43B-38E7-4530-813D-10F4994F1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238" y="3788106"/>
                <a:ext cx="780727" cy="5741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CC44907-B940-4848-BE5B-175F7C5FC154}"/>
              </a:ext>
            </a:extLst>
          </p:cNvPr>
          <p:cNvSpPr txBox="1"/>
          <p:nvPr/>
        </p:nvSpPr>
        <p:spPr>
          <a:xfrm>
            <a:off x="8131127" y="4401012"/>
            <a:ext cx="1566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–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 груза</a:t>
            </a:r>
          </a:p>
        </p:txBody>
      </p:sp>
    </p:spTree>
    <p:extLst>
      <p:ext uri="{BB962C8B-B14F-4D97-AF65-F5344CB8AC3E}">
        <p14:creationId xmlns:p14="http://schemas.microsoft.com/office/powerpoint/2010/main" val="3144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4E02EE-FF8B-4EA3-A3AE-CD2601DC3639}"/>
              </a:ext>
            </a:extLst>
          </p:cNvPr>
          <p:cNvSpPr txBox="1"/>
          <p:nvPr/>
        </p:nvSpPr>
        <p:spPr>
          <a:xfrm>
            <a:off x="2580454" y="0"/>
            <a:ext cx="7449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ГИДРОСТАТИКА. ОСНОВНЫЕ ФОРМУЛЫ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F5C094-EAC5-40D6-9CEE-C5C7A045C8CD}"/>
              </a:ext>
            </a:extLst>
          </p:cNvPr>
          <p:cNvSpPr/>
          <p:nvPr/>
        </p:nvSpPr>
        <p:spPr>
          <a:xfrm>
            <a:off x="261133" y="6150645"/>
            <a:ext cx="108195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</a:t>
            </a:r>
          </a:p>
          <a:p>
            <a:pPr marL="228600" indent="-228600">
              <a:buAutoNum type="arabicPeriod"/>
            </a:pPr>
            <a:r>
              <a:rPr lang="ru-RU" sz="1050" dirty="0"/>
              <a:t>Кодификатор проверяемых требований к результатам освоения основной образовательной программы основного общего образования и элементов содержания  для проведения основного государственного экзамена  по ФИЗИКЕ </a:t>
            </a:r>
          </a:p>
          <a:p>
            <a:pPr marL="228600" indent="-228600">
              <a:buAutoNum type="arabicPeriod"/>
            </a:pPr>
            <a:r>
              <a:rPr lang="ru-RU" sz="1050" dirty="0"/>
              <a:t>ОГЭ. Физика. Справочник с комментариями ведущих экспертов, Автор: Степанова Г. Н., Лебедева И. Ю., Просвещение 2019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3135DB-83B3-4524-BC37-A70AECB9D2E5}"/>
              </a:ext>
            </a:extLst>
          </p:cNvPr>
          <p:cNvSpPr/>
          <p:nvPr/>
        </p:nvSpPr>
        <p:spPr>
          <a:xfrm>
            <a:off x="261133" y="646331"/>
            <a:ext cx="4138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для вычисления плотности: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C4EE74-9671-4E0F-B3DE-B8A52F05A838}"/>
                  </a:ext>
                </a:extLst>
              </p:cNvPr>
              <p:cNvSpPr txBox="1"/>
              <p:nvPr/>
            </p:nvSpPr>
            <p:spPr>
              <a:xfrm>
                <a:off x="1955346" y="1056379"/>
                <a:ext cx="815223" cy="527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C4EE74-9671-4E0F-B3DE-B8A52F05A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346" y="1056379"/>
                <a:ext cx="815223" cy="527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2CBE52-6037-4E22-975E-8C82AB167895}"/>
              </a:ext>
            </a:extLst>
          </p:cNvPr>
          <p:cNvSpPr/>
          <p:nvPr/>
        </p:nvSpPr>
        <p:spPr>
          <a:xfrm>
            <a:off x="261133" y="1624162"/>
            <a:ext cx="551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для вычисления давления твёрдого тела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42789E-7EC9-4C85-B5C6-71B0BEC46F7B}"/>
                  </a:ext>
                </a:extLst>
              </p:cNvPr>
              <p:cNvSpPr txBox="1"/>
              <p:nvPr/>
            </p:nvSpPr>
            <p:spPr>
              <a:xfrm>
                <a:off x="1193791" y="2034210"/>
                <a:ext cx="761555" cy="5763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42789E-7EC9-4C85-B5C6-71B0BEC46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791" y="2034210"/>
                <a:ext cx="761555" cy="576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F7E6604-C77D-4559-A6B4-A5902F11C634}"/>
              </a:ext>
            </a:extLst>
          </p:cNvPr>
          <p:cNvSpPr txBox="1"/>
          <p:nvPr/>
        </p:nvSpPr>
        <p:spPr>
          <a:xfrm>
            <a:off x="2362957" y="1999200"/>
            <a:ext cx="2689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 –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сила давления</a:t>
            </a:r>
          </a:p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–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площадь поверхности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DBF5303-D96D-4546-AEFF-EB0472025462}"/>
              </a:ext>
            </a:extLst>
          </p:cNvPr>
          <p:cNvSpPr/>
          <p:nvPr/>
        </p:nvSpPr>
        <p:spPr>
          <a:xfrm>
            <a:off x="261133" y="2686247"/>
            <a:ext cx="584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для вычисления давления столба жидкости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A3BB94-8484-4B5B-85BE-1D9A3134A936}"/>
                  </a:ext>
                </a:extLst>
              </p:cNvPr>
              <p:cNvSpPr txBox="1"/>
              <p:nvPr/>
            </p:nvSpPr>
            <p:spPr>
              <a:xfrm>
                <a:off x="1841532" y="3079361"/>
                <a:ext cx="10428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A3BB94-8484-4B5B-85BE-1D9A3134A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32" y="3079361"/>
                <a:ext cx="1042850" cy="307777"/>
              </a:xfrm>
              <a:prstGeom prst="rect">
                <a:avLst/>
              </a:prstGeom>
              <a:blipFill>
                <a:blip r:embed="rId6"/>
                <a:stretch>
                  <a:fillRect l="-5848" r="-877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E577397-6509-4D70-A692-C011C0B0F0B8}"/>
              </a:ext>
            </a:extLst>
          </p:cNvPr>
          <p:cNvSpPr/>
          <p:nvPr/>
        </p:nvSpPr>
        <p:spPr>
          <a:xfrm>
            <a:off x="261133" y="3556731"/>
            <a:ext cx="590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для вычисления давления внутри жидкости: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A88914-0417-4B18-A103-710E73764196}"/>
                  </a:ext>
                </a:extLst>
              </p:cNvPr>
              <p:cNvSpPr txBox="1"/>
              <p:nvPr/>
            </p:nvSpPr>
            <p:spPr>
              <a:xfrm>
                <a:off x="1649045" y="3952821"/>
                <a:ext cx="18628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атм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A88914-0417-4B18-A103-710E73764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5" y="3952821"/>
                <a:ext cx="1862818" cy="307777"/>
              </a:xfrm>
              <a:prstGeom prst="rect">
                <a:avLst/>
              </a:prstGeom>
              <a:blipFill>
                <a:blip r:embed="rId7"/>
                <a:stretch>
                  <a:fillRect l="-2951" r="-328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34EA71E-C77A-4A3A-8320-7CD840C25BF4}"/>
              </a:ext>
            </a:extLst>
          </p:cNvPr>
          <p:cNvSpPr/>
          <p:nvPr/>
        </p:nvSpPr>
        <p:spPr>
          <a:xfrm>
            <a:off x="261132" y="4316115"/>
            <a:ext cx="5294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атмосферного давления от высоты: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1A84662-1067-4FEE-9E62-6042FAA0B179}"/>
              </a:ext>
            </a:extLst>
          </p:cNvPr>
          <p:cNvSpPr/>
          <p:nvPr/>
        </p:nvSpPr>
        <p:spPr>
          <a:xfrm>
            <a:off x="261131" y="4626088"/>
            <a:ext cx="5834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увеличении высоты атмосферное давление понижается, а при уменьшении - повышается.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изменении высоты на 12 метров атмосферное  давление изменяется на 1  мм  рт. ст.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B7401D3-4A87-4B62-81B1-15B03BA85493}"/>
              </a:ext>
            </a:extLst>
          </p:cNvPr>
          <p:cNvSpPr/>
          <p:nvPr/>
        </p:nvSpPr>
        <p:spPr>
          <a:xfrm>
            <a:off x="5786338" y="6489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для определения выталкивающей силы, действующей на тело, погружённое в жидкость или газ: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D6E356-BF1F-437C-B6FC-3D3BC30070AC}"/>
                  </a:ext>
                </a:extLst>
              </p:cNvPr>
              <p:cNvSpPr txBox="1"/>
              <p:nvPr/>
            </p:nvSpPr>
            <p:spPr>
              <a:xfrm>
                <a:off x="8061434" y="1274111"/>
                <a:ext cx="1545808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Арх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D6E356-BF1F-437C-B6FC-3D3BC3007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434" y="1274111"/>
                <a:ext cx="1545808" cy="335285"/>
              </a:xfrm>
              <a:prstGeom prst="rect">
                <a:avLst/>
              </a:prstGeom>
              <a:blipFill>
                <a:blip r:embed="rId8"/>
                <a:stretch>
                  <a:fillRect l="-3150" r="-394" b="-2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A535343-6449-4FCF-878E-5774F317DFCC}"/>
              </a:ext>
            </a:extLst>
          </p:cNvPr>
          <p:cNvSpPr txBox="1"/>
          <p:nvPr/>
        </p:nvSpPr>
        <p:spPr>
          <a:xfrm>
            <a:off x="7543856" y="1623464"/>
            <a:ext cx="258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плавания тел: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8B8D5CC-25CE-4982-BF4A-74D256536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5161" y="2035516"/>
            <a:ext cx="2309657" cy="10792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C02AFA7-1258-4FA7-B8A1-0D5942DB21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5161" y="3342181"/>
            <a:ext cx="2438577" cy="11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8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4E02EE-FF8B-4EA3-A3AE-CD2601DC3639}"/>
              </a:ext>
            </a:extLst>
          </p:cNvPr>
          <p:cNvSpPr txBox="1"/>
          <p:nvPr/>
        </p:nvSpPr>
        <p:spPr>
          <a:xfrm>
            <a:off x="174879" y="0"/>
            <a:ext cx="10318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МЕХАНИЧЕСКИЕ КОЛЕБАНИЯ И ВОЛНЫ. ОСНОВНЫЕ ФОРМУЛЫ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B3E91B-984A-4E51-B5FE-4D540455994B}"/>
              </a:ext>
            </a:extLst>
          </p:cNvPr>
          <p:cNvSpPr/>
          <p:nvPr/>
        </p:nvSpPr>
        <p:spPr>
          <a:xfrm>
            <a:off x="261133" y="6150645"/>
            <a:ext cx="108195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</a:t>
            </a:r>
          </a:p>
          <a:p>
            <a:pPr marL="228600" indent="-228600">
              <a:buAutoNum type="arabicPeriod"/>
            </a:pPr>
            <a:r>
              <a:rPr lang="ru-RU" sz="1050" dirty="0"/>
              <a:t>Кодификатор проверяемых требований к результатам освоения основной образовательной программы основного общего образования и элементов содержания  для проведения основного государственного экзамена  по ФИЗИКЕ </a:t>
            </a:r>
          </a:p>
          <a:p>
            <a:pPr marL="228600" indent="-228600">
              <a:buAutoNum type="arabicPeriod"/>
            </a:pPr>
            <a:r>
              <a:rPr lang="ru-RU" sz="1050" dirty="0"/>
              <a:t>ОГЭ. Физика. Справочник с комментариями ведущих экспертов, Автор: Степанова Г. Н., Лебедева И. Ю., Просвещение 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DAA3EC-CA52-44D9-9852-A4E7A2441952}"/>
              </a:ext>
            </a:extLst>
          </p:cNvPr>
          <p:cNvSpPr txBox="1"/>
          <p:nvPr/>
        </p:nvSpPr>
        <p:spPr>
          <a:xfrm>
            <a:off x="261133" y="584775"/>
            <a:ext cx="219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колебаний: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DC009F-5582-4F49-8835-F7A833DE1D38}"/>
                  </a:ext>
                </a:extLst>
              </p:cNvPr>
              <p:cNvSpPr txBox="1"/>
              <p:nvPr/>
            </p:nvSpPr>
            <p:spPr>
              <a:xfrm>
                <a:off x="261133" y="950274"/>
                <a:ext cx="800412" cy="553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DC009F-5582-4F49-8835-F7A833DE1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33" y="950274"/>
                <a:ext cx="800412" cy="5539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98959B2-9F8B-4B95-A01C-38C8736F91F9}"/>
              </a:ext>
            </a:extLst>
          </p:cNvPr>
          <p:cNvSpPr txBox="1"/>
          <p:nvPr/>
        </p:nvSpPr>
        <p:spPr>
          <a:xfrm>
            <a:off x="1254289" y="920599"/>
            <a:ext cx="2165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–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время колебаний</a:t>
            </a:r>
          </a:p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–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 колебаний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F5B615-C52A-4499-8084-336DA343A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79" y="1533040"/>
            <a:ext cx="1121673" cy="7386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0C38B3-E5BB-4C1E-9378-5B9B63E95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879" y="2255292"/>
            <a:ext cx="1121672" cy="7621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DBA09E-2E4C-4C93-A916-0375E68510A5}"/>
              </a:ext>
            </a:extLst>
          </p:cNvPr>
          <p:cNvSpPr txBox="1"/>
          <p:nvPr/>
        </p:nvSpPr>
        <p:spPr>
          <a:xfrm>
            <a:off x="1254289" y="2377811"/>
            <a:ext cx="221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пружинный маятник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35F05C-0821-4B69-B8DB-6F04B8BAF795}"/>
              </a:ext>
            </a:extLst>
          </p:cNvPr>
          <p:cNvSpPr txBox="1"/>
          <p:nvPr/>
        </p:nvSpPr>
        <p:spPr>
          <a:xfrm>
            <a:off x="1254289" y="1579205"/>
            <a:ext cx="2804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(нитяной)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маятник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6AA0A-AAFC-41AD-8640-D842E11B6E7E}"/>
              </a:ext>
            </a:extLst>
          </p:cNvPr>
          <p:cNvSpPr txBox="1"/>
          <p:nvPr/>
        </p:nvSpPr>
        <p:spPr>
          <a:xfrm>
            <a:off x="5585687" y="584775"/>
            <a:ext cx="226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колебаний: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F2A5AE-97F8-40A1-9F0D-125B565A3927}"/>
                  </a:ext>
                </a:extLst>
              </p:cNvPr>
              <p:cNvSpPr txBox="1"/>
              <p:nvPr/>
            </p:nvSpPr>
            <p:spPr>
              <a:xfrm>
                <a:off x="5688308" y="888228"/>
                <a:ext cx="743922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F2A5AE-97F8-40A1-9F0D-125B565A3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308" y="888228"/>
                <a:ext cx="743922" cy="5761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2632E1-3CEE-4180-9537-117B7369E97C}"/>
                  </a:ext>
                </a:extLst>
              </p:cNvPr>
              <p:cNvSpPr txBox="1"/>
              <p:nvPr/>
            </p:nvSpPr>
            <p:spPr>
              <a:xfrm>
                <a:off x="6682365" y="888228"/>
                <a:ext cx="779829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2632E1-3CEE-4180-9537-117B7369E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365" y="888228"/>
                <a:ext cx="779829" cy="5761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36E8848-8E77-4A6C-8F01-9CEEFB74D5E0}"/>
              </a:ext>
            </a:extLst>
          </p:cNvPr>
          <p:cNvSpPr txBox="1"/>
          <p:nvPr/>
        </p:nvSpPr>
        <p:spPr>
          <a:xfrm>
            <a:off x="7661351" y="843701"/>
            <a:ext cx="2165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–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время колебаний</a:t>
            </a:r>
          </a:p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–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 колебаний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FA2233-41D2-4F36-805F-6F1AB552C2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687" y="1620262"/>
            <a:ext cx="1201908" cy="8501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B5FA8ED-CCC7-4FDD-BD69-658578914C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5686" y="2402405"/>
            <a:ext cx="1308301" cy="7498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1C64FE6-6ED4-4680-AFDD-33B54E37BCB4}"/>
              </a:ext>
            </a:extLst>
          </p:cNvPr>
          <p:cNvSpPr txBox="1"/>
          <p:nvPr/>
        </p:nvSpPr>
        <p:spPr>
          <a:xfrm>
            <a:off x="6787595" y="2590548"/>
            <a:ext cx="221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пружинный маятник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4655E7-323D-46F1-A165-8F76D78C912C}"/>
              </a:ext>
            </a:extLst>
          </p:cNvPr>
          <p:cNvSpPr txBox="1"/>
          <p:nvPr/>
        </p:nvSpPr>
        <p:spPr>
          <a:xfrm>
            <a:off x="6787595" y="1791942"/>
            <a:ext cx="2804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(нитяной)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маятник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A5C7054-192A-4889-BB37-1B18B83D2204}"/>
              </a:ext>
            </a:extLst>
          </p:cNvPr>
          <p:cNvSpPr/>
          <p:nvPr/>
        </p:nvSpPr>
        <p:spPr>
          <a:xfrm>
            <a:off x="2942796" y="3348634"/>
            <a:ext cx="5433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Длина волны и скорость распространения волны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9845B2-8E09-4EEC-A36F-AA82EA7E0619}"/>
                  </a:ext>
                </a:extLst>
              </p:cNvPr>
              <p:cNvSpPr txBox="1"/>
              <p:nvPr/>
            </p:nvSpPr>
            <p:spPr>
              <a:xfrm>
                <a:off x="3756074" y="3850238"/>
                <a:ext cx="8738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9845B2-8E09-4EEC-A36F-AA82EA7E0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074" y="3850238"/>
                <a:ext cx="873829" cy="307777"/>
              </a:xfrm>
              <a:prstGeom prst="rect">
                <a:avLst/>
              </a:prstGeom>
              <a:blipFill>
                <a:blip r:embed="rId11"/>
                <a:stretch>
                  <a:fillRect l="-6993" r="-6294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138CDF5-AEE5-47FF-AD74-2250173EF600}"/>
                  </a:ext>
                </a:extLst>
              </p:cNvPr>
              <p:cNvSpPr txBox="1"/>
              <p:nvPr/>
            </p:nvSpPr>
            <p:spPr>
              <a:xfrm>
                <a:off x="5508090" y="3749277"/>
                <a:ext cx="723403" cy="526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138CDF5-AEE5-47FF-AD74-2250173EF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090" y="3749277"/>
                <a:ext cx="723403" cy="5261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45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67BECD-447D-461C-BA62-BC21AEF54B06}"/>
              </a:ext>
            </a:extLst>
          </p:cNvPr>
          <p:cNvSpPr txBox="1"/>
          <p:nvPr/>
        </p:nvSpPr>
        <p:spPr>
          <a:xfrm>
            <a:off x="140677" y="205887"/>
            <a:ext cx="2090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ЗАДАНИЕ № 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B622D7-BBC7-4D01-8BBC-D6E0AFB6C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25" y="729107"/>
            <a:ext cx="7661279" cy="316764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4A6FF3-C18E-42FA-BF23-A28DBA464113}"/>
              </a:ext>
            </a:extLst>
          </p:cNvPr>
          <p:cNvSpPr/>
          <p:nvPr/>
        </p:nvSpPr>
        <p:spPr>
          <a:xfrm>
            <a:off x="282526" y="6463602"/>
            <a:ext cx="108195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Материал взят из:  Демонстрационный вариант контрольных измерительных материалов основного государственного экзамена 2020 года  по ФИЗИКЕ </a:t>
            </a:r>
          </a:p>
        </p:txBody>
      </p:sp>
    </p:spTree>
    <p:extLst>
      <p:ext uri="{BB962C8B-B14F-4D97-AF65-F5344CB8AC3E}">
        <p14:creationId xmlns:p14="http://schemas.microsoft.com/office/powerpoint/2010/main" val="27922753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3436</TotalTime>
  <Words>3044</Words>
  <Application>Microsoft Office PowerPoint</Application>
  <PresentationFormat>Широкоэкранный</PresentationFormat>
  <Paragraphs>400</Paragraphs>
  <Slides>38</Slides>
  <Notes>37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Impact</vt:lpstr>
      <vt:lpstr>Open Sans</vt:lpstr>
      <vt:lpstr>Open Sans Light</vt:lpstr>
      <vt:lpstr>Times New Roman</vt:lpstr>
      <vt:lpstr>Тема Office</vt:lpstr>
      <vt:lpstr>Слайд think-cell</vt:lpstr>
      <vt:lpstr>«Решаем задания ОГЭ вместе! Задачи по механике»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КОМПАНИЙ ПРОСВЕЩЕНИЕ — СИСТЕМЕ ОБРАЗОВАНИЯ</dc:title>
  <dc:creator>Мегдальский Денис Игоревич</dc:creator>
  <cp:lastModifiedBy>have.no.sugar@gmail.com</cp:lastModifiedBy>
  <cp:revision>303</cp:revision>
  <dcterms:created xsi:type="dcterms:W3CDTF">2019-08-12T18:04:10Z</dcterms:created>
  <dcterms:modified xsi:type="dcterms:W3CDTF">2020-04-08T16:17:51Z</dcterms:modified>
</cp:coreProperties>
</file>